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19"/>
  </p:notesMasterIdLst>
  <p:sldIdLst>
    <p:sldId id="258" r:id="rId2"/>
    <p:sldId id="354" r:id="rId3"/>
    <p:sldId id="348" r:id="rId4"/>
    <p:sldId id="318" r:id="rId5"/>
    <p:sldId id="358" r:id="rId6"/>
    <p:sldId id="357" r:id="rId7"/>
    <p:sldId id="359" r:id="rId8"/>
    <p:sldId id="361" r:id="rId9"/>
    <p:sldId id="362" r:id="rId10"/>
    <p:sldId id="364" r:id="rId11"/>
    <p:sldId id="369" r:id="rId12"/>
    <p:sldId id="365" r:id="rId13"/>
    <p:sldId id="366" r:id="rId14"/>
    <p:sldId id="367" r:id="rId15"/>
    <p:sldId id="368" r:id="rId16"/>
    <p:sldId id="370" r:id="rId17"/>
    <p:sldId id="3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0033CC"/>
    <a:srgbClr val="000099"/>
    <a:srgbClr val="FFFF99"/>
    <a:srgbClr val="FF00FF"/>
    <a:srgbClr val="FF99FF"/>
    <a:srgbClr val="D707AF"/>
    <a:srgbClr val="F46C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182" autoAdjust="0"/>
    <p:restoredTop sz="94601" autoAdjust="0"/>
  </p:normalViewPr>
  <p:slideViewPr>
    <p:cSldViewPr>
      <p:cViewPr varScale="1">
        <p:scale>
          <a:sx n="68" d="100"/>
          <a:sy n="68" d="100"/>
        </p:scale>
        <p:origin x="78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8C921F-D30B-4287-B4F8-D54101E7F6F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8D4DC8-6749-494B-B3D0-0B609C9D252D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Підвищення обізнаності вихователів з даної проблеми, а саме залучення до проведення педрад і семінарів, консультацій.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7BCD6F-D507-4002-8843-DAEA58C10657}" type="parTrans" cxnId="{E5BE4DFF-5E5E-44A6-9E3C-7C244717BA2B}">
      <dgm:prSet/>
      <dgm:spPr/>
      <dgm:t>
        <a:bodyPr/>
        <a:lstStyle/>
        <a:p>
          <a:endParaRPr lang="ru-RU"/>
        </a:p>
      </dgm:t>
    </dgm:pt>
    <dgm:pt modelId="{1B7072C2-5E93-4189-AACE-55F6EFC8C4F0}" type="sibTrans" cxnId="{E5BE4DFF-5E5E-44A6-9E3C-7C244717BA2B}">
      <dgm:prSet/>
      <dgm:spPr/>
      <dgm:t>
        <a:bodyPr/>
        <a:lstStyle/>
        <a:p>
          <a:endParaRPr lang="ru-RU"/>
        </a:p>
      </dgm:t>
    </dgm:pt>
    <dgm:pt modelId="{A0228EFA-B6D7-40DC-9F86-5F01143E1D0C}">
      <dgm:prSet phldrT="[Текст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Формування знань родинного фізичного виховання у батьків. Розробка пам'яток, консультацій, рекомендацій, проведення круглих столів, батьківських зборів.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722516-86CA-49E1-BD46-8EBE82CCF56D}" type="parTrans" cxnId="{A2E57455-8529-40D2-AE30-EBAC35E96404}">
      <dgm:prSet/>
      <dgm:spPr/>
      <dgm:t>
        <a:bodyPr/>
        <a:lstStyle/>
        <a:p>
          <a:endParaRPr lang="ru-RU"/>
        </a:p>
      </dgm:t>
    </dgm:pt>
    <dgm:pt modelId="{EB772F54-D888-4D7B-A0AC-2AF15639D3C1}" type="sibTrans" cxnId="{A2E57455-8529-40D2-AE30-EBAC35E96404}">
      <dgm:prSet/>
      <dgm:spPr/>
      <dgm:t>
        <a:bodyPr/>
        <a:lstStyle/>
        <a:p>
          <a:endParaRPr lang="ru-RU"/>
        </a:p>
      </dgm:t>
    </dgm:pt>
    <dgm:pt modelId="{571A6B2C-BB98-434A-8717-EB94F63679F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Впровадження традицій у процес фізичного виховання дітей дошкільного віку з метою позитивного виховання патріотичних почуттів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EF24E7-B05C-4BA4-A8F9-39C45A183369}" type="parTrans" cxnId="{F609A2CE-C69C-4E90-BE3E-C056959E56D8}">
      <dgm:prSet/>
      <dgm:spPr/>
      <dgm:t>
        <a:bodyPr/>
        <a:lstStyle/>
        <a:p>
          <a:endParaRPr lang="ru-RU"/>
        </a:p>
      </dgm:t>
    </dgm:pt>
    <dgm:pt modelId="{99C1F00F-075B-4635-81E8-8896AB00608B}" type="sibTrans" cxnId="{F609A2CE-C69C-4E90-BE3E-C056959E56D8}">
      <dgm:prSet/>
      <dgm:spPr/>
      <dgm:t>
        <a:bodyPr/>
        <a:lstStyle/>
        <a:p>
          <a:endParaRPr lang="ru-RU"/>
        </a:p>
      </dgm:t>
    </dgm:pt>
    <dgm:pt modelId="{F8937771-07E2-448F-9191-70665503C25E}" type="pres">
      <dgm:prSet presAssocID="{7E8C921F-D30B-4287-B4F8-D54101E7F6F7}" presName="linear" presStyleCnt="0">
        <dgm:presLayoutVars>
          <dgm:dir/>
          <dgm:animLvl val="lvl"/>
          <dgm:resizeHandles val="exact"/>
        </dgm:presLayoutVars>
      </dgm:prSet>
      <dgm:spPr/>
    </dgm:pt>
    <dgm:pt modelId="{F43E8FDF-CEAA-4C91-B924-F178F43CEB37}" type="pres">
      <dgm:prSet presAssocID="{298D4DC8-6749-494B-B3D0-0B609C9D252D}" presName="parentLin" presStyleCnt="0"/>
      <dgm:spPr/>
    </dgm:pt>
    <dgm:pt modelId="{7CF826A0-DB6F-4B17-829F-D1CAA710A36E}" type="pres">
      <dgm:prSet presAssocID="{298D4DC8-6749-494B-B3D0-0B609C9D252D}" presName="parentLeftMargin" presStyleLbl="node1" presStyleIdx="0" presStyleCnt="3"/>
      <dgm:spPr/>
    </dgm:pt>
    <dgm:pt modelId="{37B6D4D7-E8C0-4E65-8F41-B0DCEB9DD678}" type="pres">
      <dgm:prSet presAssocID="{298D4DC8-6749-494B-B3D0-0B609C9D252D}" presName="parentText" presStyleLbl="node1" presStyleIdx="0" presStyleCnt="3" custScaleX="147763">
        <dgm:presLayoutVars>
          <dgm:chMax val="0"/>
          <dgm:bulletEnabled val="1"/>
        </dgm:presLayoutVars>
      </dgm:prSet>
      <dgm:spPr/>
    </dgm:pt>
    <dgm:pt modelId="{51D3580F-FD11-4284-8A98-59F89090F6C1}" type="pres">
      <dgm:prSet presAssocID="{298D4DC8-6749-494B-B3D0-0B609C9D252D}" presName="negativeSpace" presStyleCnt="0"/>
      <dgm:spPr/>
    </dgm:pt>
    <dgm:pt modelId="{ED700A00-096D-4D69-81EC-BA6FB5509469}" type="pres">
      <dgm:prSet presAssocID="{298D4DC8-6749-494B-B3D0-0B609C9D252D}" presName="childText" presStyleLbl="conFgAcc1" presStyleIdx="0" presStyleCnt="3">
        <dgm:presLayoutVars>
          <dgm:bulletEnabled val="1"/>
        </dgm:presLayoutVars>
      </dgm:prSet>
      <dgm:spPr/>
    </dgm:pt>
    <dgm:pt modelId="{D85EAEBF-6B2E-44D8-BB0A-76FA580666AE}" type="pres">
      <dgm:prSet presAssocID="{1B7072C2-5E93-4189-AACE-55F6EFC8C4F0}" presName="spaceBetweenRectangles" presStyleCnt="0"/>
      <dgm:spPr/>
    </dgm:pt>
    <dgm:pt modelId="{1B1A2BF1-D18B-4911-8B7B-ACF1DA3A450A}" type="pres">
      <dgm:prSet presAssocID="{A0228EFA-B6D7-40DC-9F86-5F01143E1D0C}" presName="parentLin" presStyleCnt="0"/>
      <dgm:spPr/>
    </dgm:pt>
    <dgm:pt modelId="{8C8CECC1-F9F8-4A1B-8EAB-2C519D84BB02}" type="pres">
      <dgm:prSet presAssocID="{A0228EFA-B6D7-40DC-9F86-5F01143E1D0C}" presName="parentLeftMargin" presStyleLbl="node1" presStyleIdx="0" presStyleCnt="3"/>
      <dgm:spPr/>
    </dgm:pt>
    <dgm:pt modelId="{2417FC8D-2E6D-4CA3-8C5C-C442C50BC63F}" type="pres">
      <dgm:prSet presAssocID="{A0228EFA-B6D7-40DC-9F86-5F01143E1D0C}" presName="parentText" presStyleLbl="node1" presStyleIdx="1" presStyleCnt="3" custScaleX="150037">
        <dgm:presLayoutVars>
          <dgm:chMax val="0"/>
          <dgm:bulletEnabled val="1"/>
        </dgm:presLayoutVars>
      </dgm:prSet>
      <dgm:spPr/>
    </dgm:pt>
    <dgm:pt modelId="{7FB00B48-65E2-4C95-8CB5-68F1E9C30D39}" type="pres">
      <dgm:prSet presAssocID="{A0228EFA-B6D7-40DC-9F86-5F01143E1D0C}" presName="negativeSpace" presStyleCnt="0"/>
      <dgm:spPr/>
    </dgm:pt>
    <dgm:pt modelId="{78B1F7B8-B292-4A56-ACE7-7E06FB97DF11}" type="pres">
      <dgm:prSet presAssocID="{A0228EFA-B6D7-40DC-9F86-5F01143E1D0C}" presName="childText" presStyleLbl="conFgAcc1" presStyleIdx="1" presStyleCnt="3">
        <dgm:presLayoutVars>
          <dgm:bulletEnabled val="1"/>
        </dgm:presLayoutVars>
      </dgm:prSet>
      <dgm:spPr/>
    </dgm:pt>
    <dgm:pt modelId="{898DD77F-EB93-4DB5-A6EB-CFA0FEEF8A70}" type="pres">
      <dgm:prSet presAssocID="{EB772F54-D888-4D7B-A0AC-2AF15639D3C1}" presName="spaceBetweenRectangles" presStyleCnt="0"/>
      <dgm:spPr/>
    </dgm:pt>
    <dgm:pt modelId="{214C506A-A0F3-4CC0-A15B-FD21E284CBAE}" type="pres">
      <dgm:prSet presAssocID="{571A6B2C-BB98-434A-8717-EB94F63679FD}" presName="parentLin" presStyleCnt="0"/>
      <dgm:spPr/>
    </dgm:pt>
    <dgm:pt modelId="{DA0A05FA-ABA0-4CA3-80A4-6750AD264D05}" type="pres">
      <dgm:prSet presAssocID="{571A6B2C-BB98-434A-8717-EB94F63679FD}" presName="parentLeftMargin" presStyleLbl="node1" presStyleIdx="1" presStyleCnt="3"/>
      <dgm:spPr/>
    </dgm:pt>
    <dgm:pt modelId="{1EA8C934-804B-43AA-B2EB-B845F386E2F9}" type="pres">
      <dgm:prSet presAssocID="{571A6B2C-BB98-434A-8717-EB94F63679FD}" presName="parentText" presStyleLbl="node1" presStyleIdx="2" presStyleCnt="3" custScaleX="142857" custLinFactNeighborX="6806" custLinFactNeighborY="-5">
        <dgm:presLayoutVars>
          <dgm:chMax val="0"/>
          <dgm:bulletEnabled val="1"/>
        </dgm:presLayoutVars>
      </dgm:prSet>
      <dgm:spPr/>
    </dgm:pt>
    <dgm:pt modelId="{D4BB516E-EE67-44EC-AF56-DA6BE9D8C536}" type="pres">
      <dgm:prSet presAssocID="{571A6B2C-BB98-434A-8717-EB94F63679FD}" presName="negativeSpace" presStyleCnt="0"/>
      <dgm:spPr/>
    </dgm:pt>
    <dgm:pt modelId="{D5533741-80DA-422A-A55B-BE8B82B15A94}" type="pres">
      <dgm:prSet presAssocID="{571A6B2C-BB98-434A-8717-EB94F63679FD}" presName="childText" presStyleLbl="conFgAcc1" presStyleIdx="2" presStyleCnt="3" custAng="0" custScaleX="99224" custScaleY="114397" custLinFactY="67889" custLinFactNeighborX="2221" custLinFactNeighborY="100000">
        <dgm:presLayoutVars>
          <dgm:bulletEnabled val="1"/>
        </dgm:presLayoutVars>
      </dgm:prSet>
      <dgm:spPr/>
    </dgm:pt>
  </dgm:ptLst>
  <dgm:cxnLst>
    <dgm:cxn modelId="{55E08563-4196-4EF9-BDC2-E8CFA4B21294}" type="presOf" srcId="{A0228EFA-B6D7-40DC-9F86-5F01143E1D0C}" destId="{8C8CECC1-F9F8-4A1B-8EAB-2C519D84BB02}" srcOrd="0" destOrd="0" presId="urn:microsoft.com/office/officeart/2005/8/layout/list1"/>
    <dgm:cxn modelId="{67A5496A-911F-4B51-B150-5A9488C4295E}" type="presOf" srcId="{571A6B2C-BB98-434A-8717-EB94F63679FD}" destId="{1EA8C934-804B-43AA-B2EB-B845F386E2F9}" srcOrd="1" destOrd="0" presId="urn:microsoft.com/office/officeart/2005/8/layout/list1"/>
    <dgm:cxn modelId="{A2E57455-8529-40D2-AE30-EBAC35E96404}" srcId="{7E8C921F-D30B-4287-B4F8-D54101E7F6F7}" destId="{A0228EFA-B6D7-40DC-9F86-5F01143E1D0C}" srcOrd="1" destOrd="0" parTransId="{1A722516-86CA-49E1-BD46-8EBE82CCF56D}" sibTransId="{EB772F54-D888-4D7B-A0AC-2AF15639D3C1}"/>
    <dgm:cxn modelId="{3242007C-E0FA-4126-A0D9-7F78BCDBD15D}" type="presOf" srcId="{A0228EFA-B6D7-40DC-9F86-5F01143E1D0C}" destId="{2417FC8D-2E6D-4CA3-8C5C-C442C50BC63F}" srcOrd="1" destOrd="0" presId="urn:microsoft.com/office/officeart/2005/8/layout/list1"/>
    <dgm:cxn modelId="{903A5F84-E4A5-4480-A9C1-81161D488C98}" type="presOf" srcId="{298D4DC8-6749-494B-B3D0-0B609C9D252D}" destId="{37B6D4D7-E8C0-4E65-8F41-B0DCEB9DD678}" srcOrd="1" destOrd="0" presId="urn:microsoft.com/office/officeart/2005/8/layout/list1"/>
    <dgm:cxn modelId="{F609A2CE-C69C-4E90-BE3E-C056959E56D8}" srcId="{7E8C921F-D30B-4287-B4F8-D54101E7F6F7}" destId="{571A6B2C-BB98-434A-8717-EB94F63679FD}" srcOrd="2" destOrd="0" parTransId="{42EF24E7-B05C-4BA4-A8F9-39C45A183369}" sibTransId="{99C1F00F-075B-4635-81E8-8896AB00608B}"/>
    <dgm:cxn modelId="{E9BBFFD7-60F6-4849-971D-56034BA57EA9}" type="presOf" srcId="{298D4DC8-6749-494B-B3D0-0B609C9D252D}" destId="{7CF826A0-DB6F-4B17-829F-D1CAA710A36E}" srcOrd="0" destOrd="0" presId="urn:microsoft.com/office/officeart/2005/8/layout/list1"/>
    <dgm:cxn modelId="{A102F8DB-3E01-4423-A68D-2D8F75274246}" type="presOf" srcId="{7E8C921F-D30B-4287-B4F8-D54101E7F6F7}" destId="{F8937771-07E2-448F-9191-70665503C25E}" srcOrd="0" destOrd="0" presId="urn:microsoft.com/office/officeart/2005/8/layout/list1"/>
    <dgm:cxn modelId="{DEBC28E6-A6E5-43C9-9376-59D20229B557}" type="presOf" srcId="{571A6B2C-BB98-434A-8717-EB94F63679FD}" destId="{DA0A05FA-ABA0-4CA3-80A4-6750AD264D05}" srcOrd="0" destOrd="0" presId="urn:microsoft.com/office/officeart/2005/8/layout/list1"/>
    <dgm:cxn modelId="{E5BE4DFF-5E5E-44A6-9E3C-7C244717BA2B}" srcId="{7E8C921F-D30B-4287-B4F8-D54101E7F6F7}" destId="{298D4DC8-6749-494B-B3D0-0B609C9D252D}" srcOrd="0" destOrd="0" parTransId="{5A7BCD6F-D507-4002-8843-DAEA58C10657}" sibTransId="{1B7072C2-5E93-4189-AACE-55F6EFC8C4F0}"/>
    <dgm:cxn modelId="{838BC9A2-566C-492F-A209-C7B46304B60C}" type="presParOf" srcId="{F8937771-07E2-448F-9191-70665503C25E}" destId="{F43E8FDF-CEAA-4C91-B924-F178F43CEB37}" srcOrd="0" destOrd="0" presId="urn:microsoft.com/office/officeart/2005/8/layout/list1"/>
    <dgm:cxn modelId="{AA80E486-DC2F-4E08-BDF1-DAF9891F8D12}" type="presParOf" srcId="{F43E8FDF-CEAA-4C91-B924-F178F43CEB37}" destId="{7CF826A0-DB6F-4B17-829F-D1CAA710A36E}" srcOrd="0" destOrd="0" presId="urn:microsoft.com/office/officeart/2005/8/layout/list1"/>
    <dgm:cxn modelId="{B47343A2-8A64-411A-AA70-52327B58DAC5}" type="presParOf" srcId="{F43E8FDF-CEAA-4C91-B924-F178F43CEB37}" destId="{37B6D4D7-E8C0-4E65-8F41-B0DCEB9DD678}" srcOrd="1" destOrd="0" presId="urn:microsoft.com/office/officeart/2005/8/layout/list1"/>
    <dgm:cxn modelId="{0F4A7CCB-083A-483A-83C1-80F47F7EBCCD}" type="presParOf" srcId="{F8937771-07E2-448F-9191-70665503C25E}" destId="{51D3580F-FD11-4284-8A98-59F89090F6C1}" srcOrd="1" destOrd="0" presId="urn:microsoft.com/office/officeart/2005/8/layout/list1"/>
    <dgm:cxn modelId="{0D321C43-0986-453C-8C93-F674A4BAE681}" type="presParOf" srcId="{F8937771-07E2-448F-9191-70665503C25E}" destId="{ED700A00-096D-4D69-81EC-BA6FB5509469}" srcOrd="2" destOrd="0" presId="urn:microsoft.com/office/officeart/2005/8/layout/list1"/>
    <dgm:cxn modelId="{07A9649A-7E31-4D41-A618-7ACBAD67A60A}" type="presParOf" srcId="{F8937771-07E2-448F-9191-70665503C25E}" destId="{D85EAEBF-6B2E-44D8-BB0A-76FA580666AE}" srcOrd="3" destOrd="0" presId="urn:microsoft.com/office/officeart/2005/8/layout/list1"/>
    <dgm:cxn modelId="{9BCA3137-6E0A-4248-A80E-3A12DE6E0166}" type="presParOf" srcId="{F8937771-07E2-448F-9191-70665503C25E}" destId="{1B1A2BF1-D18B-4911-8B7B-ACF1DA3A450A}" srcOrd="4" destOrd="0" presId="urn:microsoft.com/office/officeart/2005/8/layout/list1"/>
    <dgm:cxn modelId="{15F291BE-860A-443C-BA9A-D0E3A44009B6}" type="presParOf" srcId="{1B1A2BF1-D18B-4911-8B7B-ACF1DA3A450A}" destId="{8C8CECC1-F9F8-4A1B-8EAB-2C519D84BB02}" srcOrd="0" destOrd="0" presId="urn:microsoft.com/office/officeart/2005/8/layout/list1"/>
    <dgm:cxn modelId="{D03D55BA-467E-46CC-87EA-5A19DFC2BB24}" type="presParOf" srcId="{1B1A2BF1-D18B-4911-8B7B-ACF1DA3A450A}" destId="{2417FC8D-2E6D-4CA3-8C5C-C442C50BC63F}" srcOrd="1" destOrd="0" presId="urn:microsoft.com/office/officeart/2005/8/layout/list1"/>
    <dgm:cxn modelId="{FAC973A9-1117-4F1D-9F0A-B6272EC3B28E}" type="presParOf" srcId="{F8937771-07E2-448F-9191-70665503C25E}" destId="{7FB00B48-65E2-4C95-8CB5-68F1E9C30D39}" srcOrd="5" destOrd="0" presId="urn:microsoft.com/office/officeart/2005/8/layout/list1"/>
    <dgm:cxn modelId="{FD6C9A1F-A60E-4506-8D49-F68F1999CFB0}" type="presParOf" srcId="{F8937771-07E2-448F-9191-70665503C25E}" destId="{78B1F7B8-B292-4A56-ACE7-7E06FB97DF11}" srcOrd="6" destOrd="0" presId="urn:microsoft.com/office/officeart/2005/8/layout/list1"/>
    <dgm:cxn modelId="{F403EB8D-6448-4CB4-B3C3-194991B6C046}" type="presParOf" srcId="{F8937771-07E2-448F-9191-70665503C25E}" destId="{898DD77F-EB93-4DB5-A6EB-CFA0FEEF8A70}" srcOrd="7" destOrd="0" presId="urn:microsoft.com/office/officeart/2005/8/layout/list1"/>
    <dgm:cxn modelId="{7AEA46FF-B173-423B-9AA5-F4F831E3DF27}" type="presParOf" srcId="{F8937771-07E2-448F-9191-70665503C25E}" destId="{214C506A-A0F3-4CC0-A15B-FD21E284CBAE}" srcOrd="8" destOrd="0" presId="urn:microsoft.com/office/officeart/2005/8/layout/list1"/>
    <dgm:cxn modelId="{8422F0B5-557B-4DF8-885D-6AEDE719F828}" type="presParOf" srcId="{214C506A-A0F3-4CC0-A15B-FD21E284CBAE}" destId="{DA0A05FA-ABA0-4CA3-80A4-6750AD264D05}" srcOrd="0" destOrd="0" presId="urn:microsoft.com/office/officeart/2005/8/layout/list1"/>
    <dgm:cxn modelId="{BA056902-60CD-4EF9-B55D-59DA6A805ECC}" type="presParOf" srcId="{214C506A-A0F3-4CC0-A15B-FD21E284CBAE}" destId="{1EA8C934-804B-43AA-B2EB-B845F386E2F9}" srcOrd="1" destOrd="0" presId="urn:microsoft.com/office/officeart/2005/8/layout/list1"/>
    <dgm:cxn modelId="{3276E15C-A028-4772-B917-FE26AE65A8BE}" type="presParOf" srcId="{F8937771-07E2-448F-9191-70665503C25E}" destId="{D4BB516E-EE67-44EC-AF56-DA6BE9D8C536}" srcOrd="9" destOrd="0" presId="urn:microsoft.com/office/officeart/2005/8/layout/list1"/>
    <dgm:cxn modelId="{005D0844-78AC-4F5E-829A-D1355EA93315}" type="presParOf" srcId="{F8937771-07E2-448F-9191-70665503C25E}" destId="{D5533741-80DA-422A-A55B-BE8B82B15A9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700A00-096D-4D69-81EC-BA6FB5509469}">
      <dsp:nvSpPr>
        <dsp:cNvPr id="0" name=""/>
        <dsp:cNvSpPr/>
      </dsp:nvSpPr>
      <dsp:spPr>
        <a:xfrm>
          <a:off x="0" y="577863"/>
          <a:ext cx="8964488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B6D4D7-E8C0-4E65-8F41-B0DCEB9DD678}">
      <dsp:nvSpPr>
        <dsp:cNvPr id="0" name=""/>
        <dsp:cNvSpPr/>
      </dsp:nvSpPr>
      <dsp:spPr>
        <a:xfrm>
          <a:off x="413206" y="46503"/>
          <a:ext cx="8547936" cy="1062720"/>
        </a:xfrm>
        <a:prstGeom prst="roundRect">
          <a:avLst/>
        </a:prstGeom>
        <a:gradFill rotWithShape="1">
          <a:gsLst>
            <a:gs pos="28000">
              <a:schemeClr val="accent5">
                <a:tint val="18000"/>
                <a:satMod val="120000"/>
                <a:lumMod val="88000"/>
              </a:schemeClr>
            </a:gs>
            <a:gs pos="100000">
              <a:schemeClr val="accent5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37185" tIns="0" rIns="23718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Підвищення обізнаності вихователів з даної проблеми, а саме залучення до проведення педрад і семінарів, консультацій.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5084" y="98381"/>
        <a:ext cx="8444180" cy="958964"/>
      </dsp:txXfrm>
    </dsp:sp>
    <dsp:sp modelId="{78B1F7B8-B292-4A56-ACE7-7E06FB97DF11}">
      <dsp:nvSpPr>
        <dsp:cNvPr id="0" name=""/>
        <dsp:cNvSpPr/>
      </dsp:nvSpPr>
      <dsp:spPr>
        <a:xfrm>
          <a:off x="0" y="2210823"/>
          <a:ext cx="8964488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17FC8D-2E6D-4CA3-8C5C-C442C50BC63F}">
      <dsp:nvSpPr>
        <dsp:cNvPr id="0" name=""/>
        <dsp:cNvSpPr/>
      </dsp:nvSpPr>
      <dsp:spPr>
        <a:xfrm>
          <a:off x="407078" y="1679463"/>
          <a:ext cx="8550763" cy="1062720"/>
        </a:xfrm>
        <a:prstGeom prst="roundRect">
          <a:avLst/>
        </a:prstGeom>
        <a:solidFill>
          <a:schemeClr val="accent3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237185" tIns="0" rIns="23718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Формування знань родинного фізичного виховання у батьків. Розробка пам'яток, консультацій, рекомендацій, проведення круглих столів, батьківських зборів.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8956" y="1731341"/>
        <a:ext cx="8447007" cy="958964"/>
      </dsp:txXfrm>
    </dsp:sp>
    <dsp:sp modelId="{D5533741-80DA-422A-A55B-BE8B82B15A94}">
      <dsp:nvSpPr>
        <dsp:cNvPr id="0" name=""/>
        <dsp:cNvSpPr/>
      </dsp:nvSpPr>
      <dsp:spPr>
        <a:xfrm>
          <a:off x="69564" y="3890286"/>
          <a:ext cx="8894923" cy="10378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A8C934-804B-43AA-B2EB-B845F386E2F9}">
      <dsp:nvSpPr>
        <dsp:cNvPr id="0" name=""/>
        <dsp:cNvSpPr/>
      </dsp:nvSpPr>
      <dsp:spPr>
        <a:xfrm>
          <a:off x="428973" y="3312370"/>
          <a:ext cx="8535514" cy="1062720"/>
        </a:xfrm>
        <a:prstGeom prst="roundRect">
          <a:avLst/>
        </a:prstGeom>
        <a:gradFill rotWithShape="1">
          <a:gsLst>
            <a:gs pos="28000">
              <a:schemeClr val="accent1">
                <a:tint val="18000"/>
                <a:satMod val="120000"/>
                <a:lumMod val="88000"/>
              </a:schemeClr>
            </a:gs>
            <a:gs pos="100000">
              <a:schemeClr val="accent1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37185" tIns="0" rIns="23718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Впровадження традицій у процес фізичного виховання дітей дошкільного віку з метою позитивного виховання патріотичних почуттів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0851" y="3364248"/>
        <a:ext cx="8431758" cy="958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09F37-ED5D-48F6-9612-DDF70DF65F18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17192-154C-4806-BC1C-9EF6EB629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57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17192-154C-4806-BC1C-9EF6EB6295E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510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EACE-3586-4210-9F78-071D4D1C6B6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A3A2-F7E8-455C-AB6B-F73C718F092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EACE-3586-4210-9F78-071D4D1C6B6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A3A2-F7E8-455C-AB6B-F73C718F09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EACE-3586-4210-9F78-071D4D1C6B6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A3A2-F7E8-455C-AB6B-F73C718F09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EACE-3586-4210-9F78-071D4D1C6B6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A3A2-F7E8-455C-AB6B-F73C718F092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EACE-3586-4210-9F78-071D4D1C6B6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A3A2-F7E8-455C-AB6B-F73C718F09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EACE-3586-4210-9F78-071D4D1C6B6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A3A2-F7E8-455C-AB6B-F73C718F092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EACE-3586-4210-9F78-071D4D1C6B6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A3A2-F7E8-455C-AB6B-F73C718F092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EACE-3586-4210-9F78-071D4D1C6B6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A3A2-F7E8-455C-AB6B-F73C718F09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EACE-3586-4210-9F78-071D4D1C6B6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A3A2-F7E8-455C-AB6B-F73C718F09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EACE-3586-4210-9F78-071D4D1C6B6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A3A2-F7E8-455C-AB6B-F73C718F09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EACE-3586-4210-9F78-071D4D1C6B6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A3A2-F7E8-455C-AB6B-F73C718F092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EDBEACE-3586-4210-9F78-071D4D1C6B62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24.03.2024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6DAA3A2-F7E8-455C-AB6B-F73C718F092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4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WordArt 1"/>
          <p:cNvSpPr>
            <a:spLocks noChangeArrowheads="1" noChangeShapeType="1" noTextEdit="1"/>
          </p:cNvSpPr>
          <p:nvPr/>
        </p:nvSpPr>
        <p:spPr bwMode="auto">
          <a:xfrm>
            <a:off x="593304" y="1196752"/>
            <a:ext cx="8424936" cy="322778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endParaRPr lang="uk-UA" sz="1800" kern="10" dirty="0">
              <a:ln w="0">
                <a:solidFill>
                  <a:srgbClr val="C00000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7051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459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459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459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459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459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459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459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459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459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59038" algn="l"/>
              </a:tabLst>
            </a:pPr>
            <a:r>
              <a:rPr kumimoji="0" lang="uk-UA" alt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uk-UA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85438" y="5301926"/>
            <a:ext cx="374441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endParaRPr lang="uk-UA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</a:pPr>
            <a:r>
              <a:rPr lang="uk-UA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Інструктор з фізкультури</a:t>
            </a:r>
          </a:p>
          <a:p>
            <a:pPr lvl="0" algn="ctr">
              <a:lnSpc>
                <a:spcPct val="115000"/>
              </a:lnSpc>
            </a:pPr>
            <a:r>
              <a:rPr lang="ru-RU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вищо</a:t>
            </a:r>
            <a:r>
              <a:rPr lang="uk-UA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ї категорії </a:t>
            </a:r>
          </a:p>
          <a:p>
            <a:pPr lvl="0" algn="ctr">
              <a:lnSpc>
                <a:spcPct val="115000"/>
              </a:lnSpc>
            </a:pPr>
            <a:r>
              <a:rPr lang="uk-UA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Галина ШИЛОНОСОВА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55576" y="457200"/>
            <a:ext cx="7596000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>
              <a:buNone/>
            </a:pPr>
            <a:r>
              <a:rPr lang="uk-UA" sz="4000" b="0" kern="1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Тема по самоосвіті:</a:t>
            </a:r>
          </a:p>
          <a:p>
            <a:pPr algn="ctr" rtl="0">
              <a:buNone/>
            </a:pPr>
            <a:endParaRPr lang="uk-UA" sz="4000" b="0" kern="1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algn="ctr" rtl="0">
              <a:buNone/>
            </a:pPr>
            <a:r>
              <a:rPr lang="uk-UA" sz="4000" b="0" kern="1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«Впровадження системи національно-патріотичного виховання засобами</a:t>
            </a:r>
          </a:p>
          <a:p>
            <a:pPr algn="ctr" rtl="0">
              <a:buNone/>
            </a:pPr>
            <a:r>
              <a:rPr lang="uk-UA" sz="4000" b="0" kern="1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фізкультурно-оздоровчої роботи»</a:t>
            </a:r>
          </a:p>
          <a:p>
            <a:pPr algn="ctr" rtl="0">
              <a:buNone/>
            </a:pPr>
            <a:endParaRPr lang="uk-U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56" y="4201047"/>
            <a:ext cx="2124000" cy="262339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93304" y="0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Теплодарський заклад дошкільної освіти(ясла-садок) № 1 «Веселка» Теплодарської міської ради Одеського району Одеської області</a:t>
            </a:r>
            <a:br>
              <a:rPr lang="ru-RU" altLang="ru-RU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alt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uk-UA" dirty="0">
              <a:cs typeface="Times New Roman" panose="02020603050405020304" pitchFamily="18" charset="0"/>
            </a:endParaRPr>
          </a:p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1812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51720" y="332656"/>
            <a:ext cx="5487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Розваги та свята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1" y="1255646"/>
            <a:ext cx="3240360" cy="2580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255646"/>
            <a:ext cx="4595368" cy="2101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518" y="3563809"/>
            <a:ext cx="3218810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935454"/>
            <a:ext cx="3816424" cy="2712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74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" t="12084" r="241" b="-12084"/>
          <a:stretch/>
        </p:blipFill>
        <p:spPr bwMode="auto">
          <a:xfrm>
            <a:off x="251520" y="188643"/>
            <a:ext cx="3492000" cy="4636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8640"/>
            <a:ext cx="3060000" cy="4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73016"/>
            <a:ext cx="3168000" cy="31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16" y="4437112"/>
            <a:ext cx="2448000" cy="2161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070" y="4627322"/>
            <a:ext cx="2628000" cy="197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044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188640"/>
            <a:ext cx="731444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Що вдалося і на що треба звернути увагу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8348" y="1265858"/>
            <a:ext cx="87475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намагалася підвищувати рівень фізичної підготовленості дітей дошкільного віку;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формувала здоровий спосіб життя дітей дошкільного віку різними формами і засобами фізкультурно-оздоровчої роботи;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створювала сприятливі умови для формування і поліпшення основ життєво-важливих навичок, умінь;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забезпечувала активну свідому участь дітей у формування життєвих компетенцій засобами національно-патріотичного виховання;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прищеплювала почуття патріотизму та любов до України засобами фізкультурно-оздоровчої роботи.</a:t>
            </a:r>
          </a:p>
          <a:p>
            <a:endParaRPr lang="uk-UA" dirty="0"/>
          </a:p>
          <a:p>
            <a:r>
              <a:rPr lang="uk-UA" dirty="0"/>
              <a:t>Продовжувати співпрацю педагогів щодо впровадження методики формування національно-патріотичних  почуттів в фізичному вихованню дітей.</a:t>
            </a:r>
          </a:p>
          <a:p>
            <a:r>
              <a:rPr lang="uk-UA" dirty="0"/>
              <a:t>Залучати батьків до співпраці з педагогами закладу щодо виховання патріотичних почуттів, знань та навичок засобами фізкультурно-оздоровчої роботи; участь в процесі формування в дітей ціннісного ставлення до власного здоров’я.</a:t>
            </a:r>
          </a:p>
          <a:p>
            <a:r>
              <a:rPr lang="uk-UA" dirty="0"/>
              <a:t>Забезпечувати систематичну роботу з фізичного розвитку для дітей дошкільного віку; впроваджувати національно-патріотичні форми роботи з дітьми в різних видах фізичної діяльності.</a:t>
            </a:r>
          </a:p>
        </p:txBody>
      </p:sp>
    </p:spTree>
    <p:extLst>
      <p:ext uri="{BB962C8B-B14F-4D97-AF65-F5344CB8AC3E}">
        <p14:creationId xmlns:p14="http://schemas.microsoft.com/office/powerpoint/2010/main" val="955410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76672"/>
            <a:ext cx="806489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Плани перспективи на наступний етап</a:t>
            </a:r>
          </a:p>
          <a:p>
            <a:pPr algn="ctr"/>
            <a:endParaRPr lang="uk-UA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2276872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/>
              <a:t>Продовжувати систематичну роботу з усіма учасниками освітнього процесу щодо формування національно-патріотичних навичок та умінь засобами фізкультурно-оздоровчої роботи (заняття, свята, розваги, дозвілля, руханки, ранкова гімнастика тощо).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657601"/>
            <a:ext cx="2507703" cy="2507703"/>
          </a:xfrm>
          <a:prstGeom prst="rect">
            <a:avLst/>
          </a:prstGeom>
        </p:spPr>
      </p:pic>
      <p:pic>
        <p:nvPicPr>
          <p:cNvPr id="1026" name="Picture 2" descr="Фізкультура в початковій школ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22" y="3699031"/>
            <a:ext cx="3288364" cy="246627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AutoShape 4" descr="ФІЗКУЛЬТУРА - ЗАПОРУКА ЗДОРОВ&quot;Я"/>
          <p:cNvSpPr>
            <a:spLocks noChangeAspect="1" noChangeArrowheads="1"/>
          </p:cNvSpPr>
          <p:nvPr/>
        </p:nvSpPr>
        <p:spPr bwMode="auto">
          <a:xfrm>
            <a:off x="675184" y="176933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0" name="Picture 6" descr="ФІЗКУЛЬТУРА - ЗАПОРУКА ЗДОРОВ&quot;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293096"/>
            <a:ext cx="2678183" cy="149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002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60648"/>
            <a:ext cx="73308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Робота з </a:t>
            </a:r>
            <a:r>
              <a:rPr lang="uk-UA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дітьми</a:t>
            </a:r>
            <a:r>
              <a:rPr lang="ru-RU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 з ООП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052736"/>
            <a:ext cx="8352928" cy="3192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Розв’язання проблеми забезпечення повноцінного психофізичного розвитку та його корекції у дітей в процесі виховання в умовах інклюзивної освіти є актуальною, що викликає практичний інтерес. В умовах сучасної освіти перед інклюзивним фізичним вихованням висуваються нові завдання, які потребують компетентного використання принципів побудови занять. Застосування наведених принципів у навчальному процесі з фізичного виховання в умовах інклюзивної освіти дошкільнят буде суттєво сприяти успішному навчанню рухів,  формуванню фізичних якостей, оздоровленню дітей, їх психічному розвитку та соціальної адаптації.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005064"/>
            <a:ext cx="1965903" cy="2621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152" y="4005064"/>
            <a:ext cx="2343848" cy="2621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4026502"/>
            <a:ext cx="1965903" cy="2621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948264" y="4042675"/>
            <a:ext cx="1965903" cy="2621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8587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60648"/>
            <a:ext cx="7661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Як долаю виклики часу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1183978"/>
            <a:ext cx="8280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/>
              <a:t>В умовах сьогодення актуальним стало духовне відродження народних традицій, визначення основних завдань, цілей, змісту, форм і методів патріотичного виховання на заняттях з фізичної культури, які цілеспрямовано і ефективно забезпечили б процеси розвитку і формування громадянина України. </a:t>
            </a:r>
          </a:p>
          <a:p>
            <a:pPr algn="just"/>
            <a:r>
              <a:rPr lang="uk-UA" dirty="0"/>
              <a:t>В своїй роботі використовую сучасні інноваційні методи та форми роботи з дітьми дошкільного віку з фізичної культури, а саме: онлайн-заняття для дітей, онлайн-консультації для усіх учасників освітнього процес; проводжу свята, розваги, дозвілля з сучасними методами та формами фізичного виховання, флешмоби.</a:t>
            </a:r>
          </a:p>
        </p:txBody>
      </p:sp>
      <p:pic>
        <p:nvPicPr>
          <p:cNvPr id="7" name="video_2024-03-14_13-45-4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4046300"/>
            <a:ext cx="1548825" cy="2749164"/>
          </a:xfrm>
          <a:prstGeom prst="rect">
            <a:avLst/>
          </a:prstGeom>
        </p:spPr>
      </p:pic>
      <p:pic>
        <p:nvPicPr>
          <p:cNvPr id="8" name="video_2024-03-14_13-46-0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5534" y="4046300"/>
            <a:ext cx="1581581" cy="2749164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4046299"/>
            <a:ext cx="2229431" cy="273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7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0" y="301382"/>
            <a:ext cx="3240360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1" y="3758202"/>
            <a:ext cx="4176464" cy="3067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712" y="3781989"/>
            <a:ext cx="4392488" cy="3043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8640"/>
            <a:ext cx="2556000" cy="3393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200" y="755713"/>
            <a:ext cx="2736000" cy="2259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396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5332556"/>
              </p:ext>
            </p:extLst>
          </p:nvPr>
        </p:nvGraphicFramePr>
        <p:xfrm>
          <a:off x="1692275" y="3357563"/>
          <a:ext cx="6323013" cy="613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окумент" r:id="rId2" imgW="6323677" imgH="6137500" progId="Word.Document.12">
                  <p:embed/>
                </p:oleObj>
              </mc:Choice>
              <mc:Fallback>
                <p:oleObj name="Документ" r:id="rId2" imgW="6323677" imgH="6137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92275" y="3357563"/>
                        <a:ext cx="6323013" cy="6137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1680" y="548680"/>
            <a:ext cx="5966666" cy="2319122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/>
              <a:t>За співпрацю, увагу</a:t>
            </a:r>
            <a:br>
              <a:rPr lang="uk-UA" dirty="0"/>
            </a:br>
            <a:r>
              <a:rPr lang="uk-UA" dirty="0"/>
              <a:t>та вашу підтримку!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2230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5575" y="77599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539344" y="7547551"/>
            <a:ext cx="378416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459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459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459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459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459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459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459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459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4590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59038" algn="l"/>
              </a:tabLst>
            </a:pPr>
            <a:r>
              <a:rPr kumimoji="0" lang="uk-UA" alt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uk-UA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806" y="312892"/>
            <a:ext cx="8730954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u="sng" dirty="0">
                <a:cs typeface="Consolas" pitchFamily="49" charset="0"/>
              </a:rPr>
              <a:t>Мета</a:t>
            </a:r>
            <a:r>
              <a:rPr lang="uk-UA" sz="2000" b="1" u="sng" dirty="0">
                <a:cs typeface="Consolas" pitchFamily="49" charset="0"/>
              </a:rPr>
              <a:t>:</a:t>
            </a:r>
            <a:r>
              <a:rPr lang="uk-UA" sz="2000" b="1" dirty="0">
                <a:cs typeface="Consolas" pitchFamily="49" charset="0"/>
              </a:rPr>
              <a:t> </a:t>
            </a:r>
            <a:r>
              <a:rPr lang="uk-UA" sz="2000" dirty="0">
                <a:cs typeface="Consolas" pitchFamily="49" charset="0"/>
              </a:rPr>
              <a:t>сформувати сучасну змістовну педагогічну систему забезпечення та всебічного розвитку фізичного та духовного здоров</a:t>
            </a:r>
            <a:r>
              <a:rPr lang="ru-RU" sz="2000" dirty="0">
                <a:cs typeface="Consolas" pitchFamily="49" charset="0"/>
              </a:rPr>
              <a:t>’</a:t>
            </a:r>
            <a:r>
              <a:rPr lang="uk-UA" sz="2000" dirty="0">
                <a:cs typeface="Consolas" pitchFamily="49" charset="0"/>
              </a:rPr>
              <a:t>я дошкільників через систему національно-патріотичного виховання.</a:t>
            </a:r>
            <a:endParaRPr lang="ru-RU" sz="2000" dirty="0">
              <a:cs typeface="Consolas" pitchFamily="49" charset="0"/>
            </a:endParaRPr>
          </a:p>
          <a:p>
            <a:r>
              <a:rPr lang="uk-UA" sz="2800" b="1" u="sng" dirty="0">
                <a:cs typeface="Consolas" pitchFamily="49" charset="0"/>
              </a:rPr>
              <a:t>Завдання:</a:t>
            </a:r>
            <a:r>
              <a:rPr lang="uk-UA" sz="2000" u="sng" dirty="0">
                <a:cs typeface="Consolas" pitchFamily="49" charset="0"/>
              </a:rPr>
              <a:t> </a:t>
            </a:r>
            <a:endParaRPr lang="ru-RU" sz="2000" u="sng" dirty="0">
              <a:cs typeface="Consolas" pitchFamily="49" charset="0"/>
            </a:endParaRPr>
          </a:p>
          <a:p>
            <a:r>
              <a:rPr lang="uk-UA" sz="2000" dirty="0">
                <a:cs typeface="Consolas" pitchFamily="49" charset="0"/>
              </a:rPr>
              <a:t>* забезпечення підвищення рівня фізичної підготовленості дітей дошкільного віку;</a:t>
            </a:r>
            <a:endParaRPr lang="ru-RU" sz="2000" dirty="0">
              <a:cs typeface="Consolas" pitchFamily="49" charset="0"/>
            </a:endParaRPr>
          </a:p>
          <a:p>
            <a:pPr lvl="0"/>
            <a:r>
              <a:rPr lang="uk-UA" sz="2000" dirty="0">
                <a:cs typeface="Consolas" pitchFamily="49" charset="0"/>
              </a:rPr>
              <a:t>* формування здорового способу життя дітей дошкільного віку;</a:t>
            </a:r>
            <a:endParaRPr lang="ru-RU" sz="2000" dirty="0">
              <a:cs typeface="Consolas" pitchFamily="49" charset="0"/>
            </a:endParaRPr>
          </a:p>
          <a:p>
            <a:pPr lvl="0"/>
            <a:r>
              <a:rPr lang="uk-UA" sz="2000" dirty="0">
                <a:cs typeface="Consolas" pitchFamily="49" charset="0"/>
              </a:rPr>
              <a:t>* створення умов для формування й поліпшення основ життєво важливих рухових навичок, умінь та пов</a:t>
            </a:r>
            <a:r>
              <a:rPr lang="ru-RU" sz="2000" dirty="0">
                <a:cs typeface="Consolas" pitchFamily="49" charset="0"/>
              </a:rPr>
              <a:t>’</a:t>
            </a:r>
            <a:r>
              <a:rPr lang="uk-UA" sz="2000" dirty="0">
                <a:cs typeface="Consolas" pitchFamily="49" charset="0"/>
              </a:rPr>
              <a:t>язаних з ними знань;</a:t>
            </a:r>
            <a:endParaRPr lang="ru-RU" sz="2000" dirty="0">
              <a:cs typeface="Consolas" pitchFamily="49" charset="0"/>
            </a:endParaRPr>
          </a:p>
          <a:p>
            <a:pPr lvl="0"/>
            <a:r>
              <a:rPr lang="uk-UA" sz="2000" dirty="0">
                <a:cs typeface="Consolas" pitchFamily="49" charset="0"/>
              </a:rPr>
              <a:t>забезпечення активної свідомої участі дитини у формуванні життєвих компетентностей, проектуванні власної моделі повноцінного тривалого життя в природних, техногенних та соціальних умовах, які постійно змінюються на основі національних видів навчання, оздоровлення, спорту;</a:t>
            </a:r>
            <a:endParaRPr lang="ru-RU" sz="2000" dirty="0">
              <a:cs typeface="Consolas" pitchFamily="49" charset="0"/>
            </a:endParaRPr>
          </a:p>
          <a:p>
            <a:pPr lvl="0"/>
            <a:r>
              <a:rPr lang="uk-UA" sz="2000" dirty="0">
                <a:cs typeface="Consolas" pitchFamily="49" charset="0"/>
              </a:rPr>
              <a:t>* патріотичне виховання дошкільників засобами інтегрованої освітньої діяльності;</a:t>
            </a:r>
          </a:p>
          <a:p>
            <a:pPr lvl="0"/>
            <a:r>
              <a:rPr lang="uk-UA" sz="2000" dirty="0">
                <a:cs typeface="Consolas" pitchFamily="49" charset="0"/>
              </a:rPr>
              <a:t>* виховувати почуття патріотизму та любов до України. </a:t>
            </a:r>
            <a:endParaRPr lang="ru-RU" sz="2000" dirty="0">
              <a:cs typeface="Consolas" pitchFamily="49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1" y="5373216"/>
            <a:ext cx="88924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4" descr="Як українці захищали своїх немовлят: обереги та заборони | Етнографія"/>
          <p:cNvSpPr>
            <a:spLocks noChangeAspect="1" noChangeArrowheads="1"/>
          </p:cNvSpPr>
          <p:nvPr/>
        </p:nvSpPr>
        <p:spPr bwMode="auto">
          <a:xfrm>
            <a:off x="927235" y="6729281"/>
            <a:ext cx="997680" cy="131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Реєстрація новонароджених за кордоном — все, що потрібно знати про  проведення процедури / НВ"/>
          <p:cNvSpPr>
            <a:spLocks noChangeAspect="1" noChangeArrowheads="1"/>
          </p:cNvSpPr>
          <p:nvPr/>
        </p:nvSpPr>
        <p:spPr bwMode="auto">
          <a:xfrm>
            <a:off x="307974" y="7937"/>
            <a:ext cx="1959769" cy="205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Реєстрація новонароджених за кордоном — все, що потрібно знати про  проведення процедури / НВ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8" descr="Як за кордоном навчатися за українськими програмами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03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404664"/>
            <a:ext cx="889248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Патріотичне виховання дошкільників в системі фізкультурно-оздоровчої форми має стати тією об'єднуючою силою, яка зможе виростити покоління справжніх патріотів, які люблять свою Батьківщину не на словах, а на ділі.</a:t>
            </a:r>
          </a:p>
        </p:txBody>
      </p:sp>
      <p:pic>
        <p:nvPicPr>
          <p:cNvPr id="2050" name="Picture 2" descr="У Луцьку пройведуть благодійний захід &quot;Маленькі патріоти&quot;: усі виручені  кошти підуть на підтримку ЗСУ - ВолиньІнф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" r="10917" b="4787"/>
          <a:stretch/>
        </p:blipFill>
        <p:spPr bwMode="auto">
          <a:xfrm>
            <a:off x="251520" y="1946835"/>
            <a:ext cx="4248472" cy="2133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2143876"/>
            <a:ext cx="3096000" cy="4140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221654"/>
            <a:ext cx="5004048" cy="2473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9555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396552" y="332657"/>
            <a:ext cx="9793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 в роботу ЗДО національно-патріотичного виховання в фізкультурно-оздоровчій роботі повинно проводитись в різних напрямках: </a:t>
            </a:r>
            <a:r>
              <a:rPr lang="uk-UA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21063331"/>
              </p:ext>
            </p:extLst>
          </p:nvPr>
        </p:nvGraphicFramePr>
        <p:xfrm>
          <a:off x="0" y="1484784"/>
          <a:ext cx="8964488" cy="4928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472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20688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Патріотичне виховання на заняттях з фізичного виховання  відбувається за умови, що дитина бере реальну участь у діяльності, в якій випробовуються, перевіряються на практиці відповідні патріотичні цінності.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76872"/>
            <a:ext cx="2988000" cy="39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2152513"/>
            <a:ext cx="2643455" cy="3813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2270773"/>
            <a:ext cx="2844000" cy="4051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2014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648072"/>
          </a:xfrm>
        </p:spPr>
        <p:txBody>
          <a:bodyPr/>
          <a:lstStyle/>
          <a:p>
            <a:pPr marL="0" indent="0" algn="ctr">
              <a:buNone/>
            </a:pPr>
            <a:r>
              <a:rPr lang="uk-U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Види занять з фізичної культури: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836712"/>
            <a:ext cx="6984776" cy="484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>
              <a:lnSpc>
                <a:spcPct val="115000"/>
              </a:lnSpc>
              <a:spcAft>
                <a:spcPts val="0"/>
              </a:spcAft>
              <a:tabLst>
                <a:tab pos="4136390" algn="l"/>
              </a:tabLst>
            </a:pPr>
            <a:endParaRPr lang="uk-UA" sz="2000" b="1" dirty="0">
              <a:latin typeface="Times New Roman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ru-RU" sz="1400" b="1" dirty="0">
              <a:solidFill>
                <a:srgbClr val="0070C0"/>
              </a:solidFill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uk-UA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Сюжетні фізкультурні заняття з додаванням  елементів фольклору;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uk-UA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Творчо-рухові заняття;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uk-UA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Музично-ритмічні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заняття</a:t>
            </a:r>
            <a:r>
              <a:rPr lang="uk-UA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uk-UA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Ігрові фізкультурні заняття;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uk-UA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Театралізовані фізкультурні заняття з використання імітаційних, мімічних і пантомімічних вправ та ігор-</a:t>
            </a:r>
            <a:r>
              <a:rPr lang="uk-UA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драматизацій</a:t>
            </a:r>
            <a:r>
              <a:rPr lang="uk-UA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uk-UA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Традиційні заняття з використанням елементів фольклору;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uk-UA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Інтегровані фізкультурні заняття з елементами фольклору.</a:t>
            </a:r>
            <a:endParaRPr lang="en-US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222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128792" cy="1008112"/>
          </a:xfrm>
        </p:spPr>
        <p:txBody>
          <a:bodyPr/>
          <a:lstStyle/>
          <a:p>
            <a:pPr marL="0" indent="0" algn="ctr">
              <a:buNone/>
            </a:pPr>
            <a:r>
              <a:rPr lang="uk-UA" sz="3600" dirty="0"/>
              <a:t>Ранкова гімнастика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484784"/>
            <a:ext cx="7056784" cy="1584175"/>
          </a:xfrm>
        </p:spPr>
        <p:txBody>
          <a:bodyPr>
            <a:normAutofit fontScale="40000" lnSpcReduction="20000"/>
          </a:bodyPr>
          <a:lstStyle/>
          <a:p>
            <a:pPr algn="just"/>
            <a:r>
              <a:rPr lang="uk-UA" sz="4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Ранкова гімнастика – обов’язкова складова організації життєдіяльності дітей у ЗДО. Вона сприяє поглибленню дихання, посиленню кровообігу,  обміну речовин, розвитку різних груп м’язів, формуванню правильної постави, розгальмовуванню нервової системи після нічного сну, створює позитивний емоційний фон для подальшої діяльності у першій половині дня</a:t>
            </a:r>
            <a:r>
              <a:rPr lang="uk-UA" sz="45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ru-RU" sz="45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100502"/>
            <a:ext cx="2679763" cy="3573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3097232"/>
            <a:ext cx="2679763" cy="3573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3097233"/>
            <a:ext cx="2571750" cy="3573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5164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7"/>
            <a:ext cx="5184576" cy="792088"/>
          </a:xfrm>
        </p:spPr>
        <p:txBody>
          <a:bodyPr/>
          <a:lstStyle/>
          <a:p>
            <a:pPr marL="0" indent="0">
              <a:buNone/>
            </a:pPr>
            <a:r>
              <a:rPr lang="uk-UA" sz="3600" dirty="0"/>
              <a:t>Рухливі ігри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5" y="1124744"/>
            <a:ext cx="7591971" cy="1443323"/>
          </a:xfrm>
        </p:spPr>
        <p:txBody>
          <a:bodyPr>
            <a:normAutofit lnSpcReduction="10000"/>
          </a:bodyPr>
          <a:lstStyle/>
          <a:p>
            <a:pPr algn="l"/>
            <a:endParaRPr lang="uk-UA" dirty="0"/>
          </a:p>
          <a:p>
            <a:pPr algn="just"/>
            <a:r>
              <a:rPr lang="uk-UA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Враховуючи провідну роль ігрової діяльності в особистісному зростанні дітей, значне місце під час організації рухового режиму відводиться рухливим іграм.</a:t>
            </a:r>
            <a:r>
              <a:rPr lang="uk-UA" b="1" dirty="0">
                <a:solidFill>
                  <a:srgbClr val="000099"/>
                </a:solidFill>
              </a:rPr>
              <a:t> </a:t>
            </a:r>
            <a:endParaRPr lang="ru-RU" dirty="0">
              <a:solidFill>
                <a:srgbClr val="000099"/>
              </a:solidFill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07" y="2492896"/>
            <a:ext cx="2880000" cy="3337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5" y="2924943"/>
            <a:ext cx="2772000" cy="3436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240" y="2490849"/>
            <a:ext cx="2808000" cy="3306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996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3588" y="1124744"/>
            <a:ext cx="7416824" cy="1584176"/>
          </a:xfrm>
        </p:spPr>
        <p:txBody>
          <a:bodyPr/>
          <a:lstStyle/>
          <a:p>
            <a:pPr marL="0" indent="0" algn="just">
              <a:buNone/>
            </a:pPr>
            <a:br>
              <a:rPr lang="uk-UA" sz="3600" dirty="0"/>
            </a:br>
            <a:br>
              <a:rPr lang="uk-UA" sz="3600" dirty="0"/>
            </a:br>
            <a:br>
              <a:rPr lang="uk-UA" sz="3600" dirty="0"/>
            </a:br>
            <a:r>
              <a:rPr lang="uk-UA" sz="3600" dirty="0"/>
              <a:t>Українська народна гра</a:t>
            </a:r>
            <a:br>
              <a:rPr lang="uk-UA" sz="3600" dirty="0"/>
            </a:br>
            <a:br>
              <a:rPr lang="uk-UA" sz="3600" dirty="0"/>
            </a:br>
            <a:r>
              <a:rPr lang="uk-UA" sz="1600" dirty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Українська народна гра є одним із важливих засобів національно - патріотичного виховання дітей дошкільного віку, яка є доступною кожному, має тісний зв’язок з повсякденним життям. Українські народні рухливі ігри є найважливішим засобом розвитку фізичної активності дітей. </a:t>
            </a:r>
            <a:br>
              <a:rPr lang="uk-UA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844535" y="9601229"/>
            <a:ext cx="4478641" cy="72489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54336"/>
            <a:ext cx="3275856" cy="3933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9" y="2737143"/>
            <a:ext cx="2988000" cy="3967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408" y="3717033"/>
            <a:ext cx="2520000" cy="2292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951444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5534</TotalTime>
  <Words>839</Words>
  <Application>Microsoft Office PowerPoint</Application>
  <PresentationFormat>Экран (4:3)</PresentationFormat>
  <Paragraphs>62</Paragraphs>
  <Slides>17</Slides>
  <Notes>1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Calibri</vt:lpstr>
      <vt:lpstr>Georgia</vt:lpstr>
      <vt:lpstr>Symbol</vt:lpstr>
      <vt:lpstr>Times New Roman</vt:lpstr>
      <vt:lpstr>Trebuchet MS</vt:lpstr>
      <vt:lpstr>Воздушный поток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Види занять з фізичної культури:</vt:lpstr>
      <vt:lpstr>Ранкова гімнастика</vt:lpstr>
      <vt:lpstr>Рухливі ігри</vt:lpstr>
      <vt:lpstr>   Українська народна гра  Українська народна гра є одним із важливих засобів національно - патріотичного виховання дітей дошкільного віку, яка є доступною кожному, має тісний зв’язок з повсякденним життям. Українські народні рухливі ігри є найважливішим засобом розвитку фізичної активності дітей.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 співпрацю, увагу та вашу підтримку!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Дошкільний навчальний заклад №67</dc:title>
  <dc:creator>Владимир</dc:creator>
  <cp:lastModifiedBy>PC</cp:lastModifiedBy>
  <cp:revision>262</cp:revision>
  <dcterms:created xsi:type="dcterms:W3CDTF">2016-11-17T14:51:21Z</dcterms:created>
  <dcterms:modified xsi:type="dcterms:W3CDTF">2024-03-24T16:19:19Z</dcterms:modified>
</cp:coreProperties>
</file>