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87" r:id="rId5"/>
    <p:sldId id="281" r:id="rId6"/>
    <p:sldId id="282" r:id="rId7"/>
    <p:sldId id="283" r:id="rId8"/>
    <p:sldId id="289" r:id="rId9"/>
    <p:sldId id="284" r:id="rId10"/>
    <p:sldId id="288" r:id="rId11"/>
    <p:sldId id="285" r:id="rId12"/>
    <p:sldId id="286" r:id="rId13"/>
    <p:sldId id="276" r:id="rId1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BD19-D0DC-4666-8E8A-C4E9E3A9CB9D}" type="datetimeFigureOut">
              <a:rPr lang="uk-UA" smtClean="0"/>
              <a:t>23.03.2024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1154-C5D6-4AFC-9662-52587CCDE89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0086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BD19-D0DC-4666-8E8A-C4E9E3A9CB9D}" type="datetimeFigureOut">
              <a:rPr lang="uk-UA" smtClean="0"/>
              <a:t>23.03.2024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1154-C5D6-4AFC-9662-52587CCDE89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9782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BD19-D0DC-4666-8E8A-C4E9E3A9CB9D}" type="datetimeFigureOut">
              <a:rPr lang="uk-UA" smtClean="0"/>
              <a:t>23.03.2024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1154-C5D6-4AFC-9662-52587CCDE89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340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BD19-D0DC-4666-8E8A-C4E9E3A9CB9D}" type="datetimeFigureOut">
              <a:rPr lang="uk-UA" smtClean="0"/>
              <a:t>23.03.2024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1154-C5D6-4AFC-9662-52587CCDE89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8278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BD19-D0DC-4666-8E8A-C4E9E3A9CB9D}" type="datetimeFigureOut">
              <a:rPr lang="uk-UA" smtClean="0"/>
              <a:t>23.03.2024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1154-C5D6-4AFC-9662-52587CCDE89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4996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BD19-D0DC-4666-8E8A-C4E9E3A9CB9D}" type="datetimeFigureOut">
              <a:rPr lang="uk-UA" smtClean="0"/>
              <a:t>23.03.2024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1154-C5D6-4AFC-9662-52587CCDE89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5996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BD19-D0DC-4666-8E8A-C4E9E3A9CB9D}" type="datetimeFigureOut">
              <a:rPr lang="uk-UA" smtClean="0"/>
              <a:t>23.03.2024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1154-C5D6-4AFC-9662-52587CCDE89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8679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BD19-D0DC-4666-8E8A-C4E9E3A9CB9D}" type="datetimeFigureOut">
              <a:rPr lang="uk-UA" smtClean="0"/>
              <a:t>23.03.2024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1154-C5D6-4AFC-9662-52587CCDE89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3143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BD19-D0DC-4666-8E8A-C4E9E3A9CB9D}" type="datetimeFigureOut">
              <a:rPr lang="uk-UA" smtClean="0"/>
              <a:t>23.03.2024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1154-C5D6-4AFC-9662-52587CCDE89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0782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BD19-D0DC-4666-8E8A-C4E9E3A9CB9D}" type="datetimeFigureOut">
              <a:rPr lang="uk-UA" smtClean="0"/>
              <a:t>23.03.2024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1154-C5D6-4AFC-9662-52587CCDE89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680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BD19-D0DC-4666-8E8A-C4E9E3A9CB9D}" type="datetimeFigureOut">
              <a:rPr lang="uk-UA" smtClean="0"/>
              <a:t>23.03.2024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81154-C5D6-4AFC-9662-52587CCDE89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0843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FBD19-D0DC-4666-8E8A-C4E9E3A9CB9D}" type="datetimeFigureOut">
              <a:rPr lang="uk-UA" smtClean="0"/>
              <a:t>23.03.2024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81154-C5D6-4AFC-9662-52587CCDE89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781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94318" y="158620"/>
            <a:ext cx="99464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991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94318" y="391080"/>
            <a:ext cx="10353539" cy="54476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uk-UA" sz="2400" b="1" dirty="0" err="1"/>
              <a:t>Теплодарський</a:t>
            </a:r>
            <a:r>
              <a:rPr lang="uk-UA" sz="2400" b="1" dirty="0"/>
              <a:t> заклад дошкільної освіти №1 «Веселка»</a:t>
            </a:r>
            <a:endParaRPr lang="ru-RU" sz="2400" dirty="0"/>
          </a:p>
          <a:p>
            <a:pPr algn="ctr"/>
            <a:r>
              <a:rPr lang="uk-UA" sz="2400" b="1" dirty="0" err="1"/>
              <a:t>Теплодарської</a:t>
            </a:r>
            <a:r>
              <a:rPr lang="uk-UA" sz="2400" b="1" dirty="0"/>
              <a:t> міської ради Одеського району Одеської області</a:t>
            </a:r>
            <a:endParaRPr lang="ru-RU" sz="2400" dirty="0"/>
          </a:p>
          <a:p>
            <a:pPr algn="ctr"/>
            <a:endParaRPr lang="uk-UA" sz="40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uk-UA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Тема самоосвіти: </a:t>
            </a:r>
          </a:p>
          <a:p>
            <a:pPr algn="ctr"/>
            <a:r>
              <a:rPr lang="uk-UA" sz="4000" b="1" cap="none" spc="0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«Народознавство </a:t>
            </a:r>
          </a:p>
          <a:p>
            <a:pPr algn="ctr"/>
            <a:r>
              <a:rPr lang="uk-UA" sz="4000" b="1" cap="none" spc="0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як основа сучасного національного</a:t>
            </a:r>
          </a:p>
          <a:p>
            <a:pPr algn="ctr"/>
            <a:r>
              <a:rPr lang="uk-UA" sz="40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</a:t>
            </a:r>
            <a:r>
              <a:rPr lang="uk-UA" sz="40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иховання дітей дошкільного віку»</a:t>
            </a:r>
          </a:p>
          <a:p>
            <a:pPr algn="ctr"/>
            <a:endParaRPr lang="uk-UA" sz="4000" b="1" cap="none" spc="0" dirty="0">
              <a:ln w="12700">
                <a:solidFill>
                  <a:srgbClr val="00B0F0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endParaRPr lang="uk-UA" sz="4000" b="1" dirty="0" smtClean="0">
              <a:ln w="12700">
                <a:solidFill>
                  <a:srgbClr val="00B0F0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                                                                                            Підготовила: Яна Волос</a:t>
            </a:r>
            <a:endParaRPr lang="uk-UA" sz="2000" b="1" cap="none" spc="0" dirty="0">
              <a:ln w="12700">
                <a:solidFill>
                  <a:srgbClr val="00B0F0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67535" y="5626359"/>
            <a:ext cx="6540759" cy="4247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endParaRPr lang="uk-UA" sz="2400" b="1" cap="none" spc="0" dirty="0">
              <a:ln w="12700">
                <a:solidFill>
                  <a:srgbClr val="00B0F0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566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6702">
            <a:off x="527308" y="649542"/>
            <a:ext cx="3179689" cy="26534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1448">
            <a:off x="8211996" y="861268"/>
            <a:ext cx="3559364" cy="27350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417" y="386160"/>
            <a:ext cx="2909554" cy="36852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7010">
            <a:off x="575156" y="3740894"/>
            <a:ext cx="3657600" cy="25163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4435">
            <a:off x="7710936" y="3945738"/>
            <a:ext cx="3431502" cy="243085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240484" y="4126656"/>
            <a:ext cx="339593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Мені</a:t>
            </a:r>
            <a:r>
              <a:rPr lang="ru-RU" sz="20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не </a:t>
            </a:r>
            <a:r>
              <a:rPr lang="ru-RU" sz="20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байдужа</a:t>
            </a:r>
            <a:r>
              <a:rPr lang="ru-RU" sz="20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доля </a:t>
            </a:r>
            <a:r>
              <a:rPr lang="ru-RU" sz="20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моїх</a:t>
            </a:r>
            <a:r>
              <a:rPr lang="ru-RU" sz="20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вихованців</a:t>
            </a:r>
            <a:r>
              <a:rPr lang="ru-RU" sz="20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ru-RU" sz="20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Тому я </a:t>
            </a:r>
            <a:r>
              <a:rPr lang="ru-RU" sz="20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намагаюся</a:t>
            </a:r>
            <a:r>
              <a:rPr lang="ru-RU" sz="20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всіляко</a:t>
            </a:r>
            <a:r>
              <a:rPr lang="ru-RU" sz="20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допомогти</a:t>
            </a:r>
            <a:r>
              <a:rPr lang="ru-RU" sz="20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дітям</a:t>
            </a:r>
            <a:r>
              <a:rPr lang="ru-RU" sz="20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засвоїти</a:t>
            </a:r>
            <a:r>
              <a:rPr lang="ru-RU" sz="20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духовні</a:t>
            </a:r>
            <a:r>
              <a:rPr lang="ru-RU" sz="20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багатства</a:t>
            </a:r>
            <a:r>
              <a:rPr lang="ru-RU" sz="20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народної</a:t>
            </a:r>
            <a:r>
              <a:rPr lang="ru-RU" sz="20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культури</a:t>
            </a:r>
            <a:r>
              <a:rPr lang="ru-RU" sz="20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через </a:t>
            </a:r>
            <a:r>
              <a:rPr lang="ru-RU" sz="20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ідеали</a:t>
            </a:r>
            <a:r>
              <a:rPr lang="ru-RU" sz="20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добра, </a:t>
            </a:r>
            <a:r>
              <a:rPr lang="ru-RU" sz="20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любові</a:t>
            </a:r>
            <a:r>
              <a:rPr lang="ru-RU" sz="20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20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честі</a:t>
            </a:r>
            <a:r>
              <a:rPr lang="ru-RU" sz="20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, </a:t>
            </a:r>
            <a:r>
              <a:rPr lang="ru-RU" sz="20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правди</a:t>
            </a:r>
            <a:r>
              <a:rPr lang="ru-RU" sz="20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і </a:t>
            </a:r>
            <a:r>
              <a:rPr lang="ru-RU" sz="20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краси</a:t>
            </a:r>
            <a:r>
              <a:rPr lang="ru-RU" sz="20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543015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12288" y="1317320"/>
            <a:ext cx="682563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Завдяки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впровадженню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інклюзивного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навчання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діти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особливими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освітніми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потребами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мають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змогу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відвідувати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дошкільні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заклади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В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групі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12 «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Калинонька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 є три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динити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з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особливими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освітніми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потребами, але на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даний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час в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садочок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відвідує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тільки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одна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дитина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Волков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Ілля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 Я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риймала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участь у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модифікації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та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даптації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навчальних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матеріалів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та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складанні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ІПР. Для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вдосконалення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знань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цій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сфері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я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ивчаю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літературу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приймаю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участь у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вебінарах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семінарах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які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дозволяють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мені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більш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глибше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вивчити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роботу з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дітьми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з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особливими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освітніми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потребами.   </a:t>
            </a:r>
          </a:p>
          <a:p>
            <a:pPr algn="just"/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Ілля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залучен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навчального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процесу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Долучається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спільних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ігор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та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творчих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занять.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Це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все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сприяє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мовному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когнітивному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соціальному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та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емоційному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розвитку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just"/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Діти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групі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навчаються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толерантності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вмінню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співчувати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допомагати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підтримувати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А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краще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розумію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потреби та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особливості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дітей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отримую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новий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досвід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оволодіваю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різними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педагогічними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методиками. Тому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переваги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є для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всіх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Успішне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перебування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інклюзивних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групах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є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чудовим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початком для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подальшої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освіти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23492" y="302359"/>
            <a:ext cx="51143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Times New Roman" panose="02020603050405020304" pitchFamily="18" charset="0"/>
              </a:rPr>
              <a:t>Робота з дітьми ООП </a:t>
            </a:r>
            <a:endParaRPr lang="uk-UA" sz="36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930" y="399984"/>
            <a:ext cx="4398664" cy="605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023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113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3282" y="583674"/>
            <a:ext cx="7147775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Times New Roman" panose="02020603050405020304" pitchFamily="18" charset="0"/>
              </a:rPr>
              <a:t>Як я долаю виклики часу:</a:t>
            </a:r>
            <a:endParaRPr lang="ru-RU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just"/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Війна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викликає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відчуття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безпорадності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й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незахищеності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– як у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дітей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, так і в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дорослих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Але ми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незупиняли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викладання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попри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стрес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нові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умови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та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виклики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, у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яких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ми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опинилися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. С початку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війни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ми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продовжили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навчання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в онлайн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режимі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навчилися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працювати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різних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программах для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вдосконалення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своїх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занять.  </a:t>
            </a:r>
          </a:p>
          <a:p>
            <a:pPr algn="just"/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Сьогодні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головне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завдання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відновлення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довіри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та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створення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почуття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безпеки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для наших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вихованців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082" y="1085950"/>
            <a:ext cx="3586893" cy="456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582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060" y="36282"/>
            <a:ext cx="12260119" cy="6785436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3" name="Надпись 1"/>
          <p:cNvSpPr txBox="1"/>
          <p:nvPr/>
        </p:nvSpPr>
        <p:spPr>
          <a:xfrm>
            <a:off x="1972309" y="1601525"/>
            <a:ext cx="9414586" cy="3027945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9600" b="1" dirty="0">
                <a:ln w="11113" cap="flat" cmpd="sng" algn="ctr">
                  <a:solidFill>
                    <a:srgbClr val="0000FF"/>
                  </a:solidFill>
                  <a:prstDash val="solid"/>
                  <a:round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Дякую</a:t>
            </a:r>
            <a:r>
              <a:rPr lang="uk-UA" sz="8000" b="1" dirty="0">
                <a:ln w="11113" cap="flat" cmpd="sng" algn="ctr">
                  <a:solidFill>
                    <a:srgbClr val="0000FF"/>
                  </a:solidFill>
                  <a:prstDash val="solid"/>
                  <a:round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8000" b="1" dirty="0" smtClean="0">
              <a:ln w="11113" cap="flat" cmpd="sng" algn="ctr">
                <a:solidFill>
                  <a:srgbClr val="0000FF"/>
                </a:solidFill>
                <a:prstDash val="solid"/>
                <a:round/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8000" b="1" dirty="0" smtClean="0">
                <a:ln w="11113" cap="flat" cmpd="sng" algn="ctr">
                  <a:solidFill>
                    <a:srgbClr val="0000FF"/>
                  </a:solidFill>
                  <a:prstDash val="solid"/>
                  <a:round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uk-UA" sz="8000" b="1" dirty="0">
                <a:ln w="11113" cap="flat" cmpd="sng" algn="ctr">
                  <a:solidFill>
                    <a:srgbClr val="0000FF"/>
                  </a:solidFill>
                  <a:prstDash val="solid"/>
                  <a:round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увагу!</a:t>
            </a:r>
            <a:endParaRPr lang="uk-UA" sz="3200" dirty="0">
              <a:ln w="11113" cap="flat" cmpd="sng" algn="ctr">
                <a:solidFill>
                  <a:srgbClr val="0000FF"/>
                </a:solidFill>
                <a:prstDash val="solid"/>
                <a:round/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63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15" y="214312"/>
            <a:ext cx="11430000" cy="64293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4947" y="310417"/>
            <a:ext cx="10983311" cy="707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Основна</a:t>
            </a:r>
            <a:r>
              <a:rPr lang="ru-RU" sz="36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мета:</a:t>
            </a:r>
          </a:p>
          <a:p>
            <a:pPr algn="just"/>
            <a:r>
              <a:rPr lang="ru-RU" b="1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Дослідження</a:t>
            </a:r>
            <a:r>
              <a:rPr lang="ru-RU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ru-RU" b="1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ефективності</a:t>
            </a:r>
            <a:r>
              <a:rPr lang="ru-RU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ru-RU" b="1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використання</a:t>
            </a:r>
            <a:r>
              <a:rPr lang="ru-RU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ru-RU" b="1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українського</a:t>
            </a:r>
            <a:r>
              <a:rPr lang="ru-RU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ru-RU" b="1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народознавства</a:t>
            </a:r>
            <a:r>
              <a:rPr lang="ru-RU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 у </a:t>
            </a:r>
            <a:r>
              <a:rPr lang="ru-RU" b="1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роботі</a:t>
            </a:r>
            <a:r>
              <a:rPr lang="ru-RU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ru-RU" b="1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із</a:t>
            </a:r>
            <a:r>
              <a:rPr lang="ru-RU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ru-RU" b="1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дошкільнятами</a:t>
            </a:r>
            <a:r>
              <a:rPr lang="ru-RU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. </a:t>
            </a:r>
            <a:r>
              <a:rPr lang="ru-RU" b="1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Створення</a:t>
            </a:r>
            <a:r>
              <a:rPr lang="ru-RU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 умов для </a:t>
            </a:r>
            <a:r>
              <a:rPr lang="ru-RU" b="1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розвитку</a:t>
            </a:r>
            <a:r>
              <a:rPr lang="ru-RU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ru-RU" b="1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особистості</a:t>
            </a:r>
            <a:r>
              <a:rPr lang="ru-RU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ru-RU" b="1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дитини</a:t>
            </a:r>
            <a:r>
              <a:rPr lang="ru-RU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, </a:t>
            </a:r>
            <a:r>
              <a:rPr lang="ru-RU" b="1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свідомого</a:t>
            </a:r>
            <a:r>
              <a:rPr lang="ru-RU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ru-RU" b="1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ставлення</a:t>
            </a:r>
            <a:r>
              <a:rPr lang="ru-RU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 до себе і </a:t>
            </a:r>
            <a:r>
              <a:rPr lang="ru-RU" b="1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оточуючого</a:t>
            </a:r>
            <a:r>
              <a:rPr lang="ru-RU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, до </a:t>
            </a:r>
            <a:r>
              <a:rPr lang="ru-RU" b="1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свого</a:t>
            </a:r>
            <a:r>
              <a:rPr lang="ru-RU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ru-RU" b="1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здоров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’</a:t>
            </a:r>
            <a:r>
              <a:rPr lang="ru-RU" b="1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я</a:t>
            </a:r>
            <a:r>
              <a:rPr lang="ru-RU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, </a:t>
            </a:r>
            <a:r>
              <a:rPr lang="ru-RU" b="1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виховання</a:t>
            </a:r>
            <a:r>
              <a:rPr lang="ru-RU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ru-RU" b="1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любові</a:t>
            </a:r>
            <a:r>
              <a:rPr lang="ru-RU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 до </a:t>
            </a:r>
            <a:r>
              <a:rPr lang="ru-RU" b="1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України</a:t>
            </a:r>
            <a:r>
              <a:rPr lang="ru-RU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, до </a:t>
            </a:r>
            <a:r>
              <a:rPr lang="ru-RU" b="1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рідної</a:t>
            </a:r>
            <a:r>
              <a:rPr lang="ru-RU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ru-RU" b="1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землі</a:t>
            </a:r>
            <a:r>
              <a:rPr lang="ru-RU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. </a:t>
            </a:r>
            <a:r>
              <a:rPr lang="ru-RU" b="1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Шанобливе</a:t>
            </a:r>
            <a:r>
              <a:rPr lang="ru-RU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ru-RU" b="1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ставлення</a:t>
            </a:r>
            <a:r>
              <a:rPr lang="ru-RU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 до </a:t>
            </a:r>
            <a:r>
              <a:rPr lang="ru-RU" b="1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родини</a:t>
            </a:r>
            <a:r>
              <a:rPr lang="ru-RU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, </a:t>
            </a:r>
            <a:r>
              <a:rPr lang="ru-RU" b="1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поваги</a:t>
            </a:r>
            <a:r>
              <a:rPr lang="ru-RU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 до </a:t>
            </a:r>
            <a:r>
              <a:rPr lang="ru-RU" b="1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народних</a:t>
            </a:r>
            <a:r>
              <a:rPr lang="ru-RU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ru-RU" b="1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традицій</a:t>
            </a:r>
            <a:r>
              <a:rPr lang="ru-RU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, </a:t>
            </a:r>
            <a:r>
              <a:rPr lang="ru-RU" b="1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національних</a:t>
            </a:r>
            <a:r>
              <a:rPr lang="ru-RU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 та </a:t>
            </a:r>
            <a:r>
              <a:rPr lang="ru-RU" b="1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духовних</a:t>
            </a:r>
            <a:r>
              <a:rPr lang="ru-RU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ru-RU" b="1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цінностей</a:t>
            </a:r>
            <a:r>
              <a:rPr lang="ru-RU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ru-RU" b="1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українського</a:t>
            </a:r>
            <a:r>
              <a:rPr lang="ru-RU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cs typeface="Times New Roman" panose="02020603050405020304" pitchFamily="18" charset="0"/>
              </a:rPr>
              <a:t> народу.  </a:t>
            </a:r>
          </a:p>
          <a:p>
            <a:r>
              <a:rPr lang="uk-UA" sz="3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Основні </a:t>
            </a:r>
            <a:r>
              <a:rPr lang="uk-UA" sz="36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завдання</a:t>
            </a:r>
            <a:r>
              <a:rPr lang="ru-RU" sz="36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:</a:t>
            </a:r>
          </a:p>
          <a:p>
            <a:pPr algn="just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Розширити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знання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дітей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про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сім'ю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: склад,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взаємини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професії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Виховати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свідоме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ставлення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до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обов'язків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усіх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членів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сім'ї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•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Надати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знання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про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сімейні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свята (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дні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народження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святого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Миколая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Новий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рік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Різдво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Мамине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свято,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Великдень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веснянки,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Івана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Купала, Спаса та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інші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); </a:t>
            </a:r>
          </a:p>
          <a:p>
            <a:pPr algn="just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•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Дати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дітям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уявлення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про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житло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Україні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(хату,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двір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літню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кухню,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ґанок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веранду),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надвірні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приміщення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(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хлів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клуню,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причепу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),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криницю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тин (огорожу,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пліт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паркан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), садок,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квітник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город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біля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хати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•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Поглибити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уявлення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про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старовинні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предмети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побуту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їхні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назви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призначення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•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Ознайомити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дітей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з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назвами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національних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іграшок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з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народними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повір'ями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;</a:t>
            </a:r>
            <a:r>
              <a:rPr lang="uk-UA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endParaRPr lang="uk-UA" b="1" dirty="0" smtClean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•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Вивчити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з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дітьми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нові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українські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народні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ігри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•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Розучити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з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дітьми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нові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потішки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забавлянки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колискові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,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скоромовки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чистомовки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дражнилки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мирилки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жмурилки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інші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зразки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народної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творчості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•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Поглибити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розширити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знання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дітей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про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український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національний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одяг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;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національні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обереги;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•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Закріпити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знання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дітей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про нашу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Батьківщину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яка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називається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Україною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її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народ —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українців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Надати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знання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у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всіх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сферах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життєдіяльності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дитини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народознавчим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мотивом.</a:t>
            </a:r>
            <a:endParaRPr lang="uk-UA" b="1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  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5494"/>
                </a:solidFill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rgbClr val="00549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b="1" dirty="0">
              <a:ln w="12700">
                <a:solidFill>
                  <a:schemeClr val="accent1"/>
                </a:solidFill>
                <a:prstDash val="solid"/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effectLst>
                <a:outerShdw dist="38100" dir="2640000" algn="bl" rotWithShape="0">
                  <a:schemeClr val="accent1"/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56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18253" y="466529"/>
            <a:ext cx="942391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4800" b="1" dirty="0" smtClean="0">
              <a:solidFill>
                <a:srgbClr val="0070C0"/>
              </a:solidFill>
            </a:endParaRPr>
          </a:p>
          <a:p>
            <a:pPr algn="just"/>
            <a:endParaRPr lang="ru-RU" sz="4800" b="1" dirty="0" smtClean="0">
              <a:solidFill>
                <a:srgbClr val="0070C0"/>
              </a:solidFill>
            </a:endParaRPr>
          </a:p>
          <a:p>
            <a:pPr algn="just"/>
            <a:endParaRPr lang="ru-RU" sz="4800" b="1" dirty="0" smtClean="0">
              <a:solidFill>
                <a:srgbClr val="0070C0"/>
              </a:solidFill>
            </a:endParaRPr>
          </a:p>
          <a:p>
            <a:pPr algn="just"/>
            <a:r>
              <a:rPr lang="ru-RU" sz="4800" b="1" dirty="0" smtClean="0">
                <a:solidFill>
                  <a:srgbClr val="0070C0"/>
                </a:solidFill>
              </a:rPr>
              <a:t>а </a:t>
            </a:r>
            <a:r>
              <a:rPr lang="ru-RU" sz="4800" b="1" dirty="0" err="1">
                <a:solidFill>
                  <a:srgbClr val="0070C0"/>
                </a:solidFill>
              </a:rPr>
              <a:t>діти</a:t>
            </a:r>
            <a:r>
              <a:rPr lang="ru-RU" sz="4800" b="1" dirty="0">
                <a:solidFill>
                  <a:srgbClr val="0070C0"/>
                </a:solidFill>
              </a:rPr>
              <a:t> як наше </a:t>
            </a:r>
            <a:r>
              <a:rPr lang="ru-RU" sz="4800" b="1" dirty="0" err="1">
                <a:solidFill>
                  <a:srgbClr val="0070C0"/>
                </a:solidFill>
              </a:rPr>
              <a:t>дзеркало</a:t>
            </a:r>
            <a:r>
              <a:rPr lang="ru-RU" sz="4800" b="1" dirty="0">
                <a:solidFill>
                  <a:srgbClr val="0070C0"/>
                </a:solidFill>
              </a:rPr>
              <a:t>, </a:t>
            </a:r>
            <a:r>
              <a:rPr lang="ru-RU" sz="4800" b="1" dirty="0" err="1" smtClean="0">
                <a:solidFill>
                  <a:srgbClr val="0070C0"/>
                </a:solidFill>
              </a:rPr>
              <a:t>відобразять</a:t>
            </a:r>
            <a:r>
              <a:rPr lang="ru-RU" sz="4800" b="1" dirty="0" smtClean="0">
                <a:solidFill>
                  <a:srgbClr val="0070C0"/>
                </a:solidFill>
              </a:rPr>
              <a:t> </a:t>
            </a:r>
            <a:r>
              <a:rPr lang="ru-RU" sz="4800" b="1" dirty="0">
                <a:solidFill>
                  <a:srgbClr val="0070C0"/>
                </a:solidFill>
              </a:rPr>
              <a:t>усе </a:t>
            </a:r>
            <a:r>
              <a:rPr lang="ru-RU" sz="4800" b="1" dirty="0" err="1">
                <a:solidFill>
                  <a:srgbClr val="0070C0"/>
                </a:solidFill>
              </a:rPr>
              <a:t>що</a:t>
            </a:r>
            <a:r>
              <a:rPr lang="ru-RU" sz="4800" b="1" dirty="0">
                <a:solidFill>
                  <a:srgbClr val="0070C0"/>
                </a:solidFill>
              </a:rPr>
              <a:t> ми  «</a:t>
            </a:r>
            <a:r>
              <a:rPr lang="ru-RU" sz="4800" b="1" dirty="0" err="1">
                <a:solidFill>
                  <a:srgbClr val="0070C0"/>
                </a:solidFill>
              </a:rPr>
              <a:t>вклали</a:t>
            </a:r>
            <a:r>
              <a:rPr lang="ru-RU" sz="4800" b="1" dirty="0">
                <a:solidFill>
                  <a:srgbClr val="0070C0"/>
                </a:solidFill>
              </a:rPr>
              <a:t>» в них </a:t>
            </a:r>
            <a:r>
              <a:rPr lang="ru-RU" sz="4800" b="1" dirty="0" err="1">
                <a:solidFill>
                  <a:srgbClr val="0070C0"/>
                </a:solidFill>
              </a:rPr>
              <a:t>своєю</a:t>
            </a:r>
            <a:r>
              <a:rPr lang="ru-RU" sz="4800" b="1" dirty="0">
                <a:solidFill>
                  <a:srgbClr val="0070C0"/>
                </a:solidFill>
              </a:rPr>
              <a:t> </a:t>
            </a:r>
            <a:r>
              <a:rPr lang="ru-RU" sz="4800" b="1" dirty="0" err="1">
                <a:solidFill>
                  <a:srgbClr val="0070C0"/>
                </a:solidFill>
              </a:rPr>
              <a:t>щоденною</a:t>
            </a:r>
            <a:r>
              <a:rPr lang="ru-RU" sz="4800" b="1" dirty="0">
                <a:solidFill>
                  <a:srgbClr val="0070C0"/>
                </a:solidFill>
              </a:rPr>
              <a:t>  </a:t>
            </a:r>
            <a:r>
              <a:rPr lang="ru-RU" sz="4800" b="1" dirty="0" err="1" smtClean="0">
                <a:solidFill>
                  <a:srgbClr val="0070C0"/>
                </a:solidFill>
              </a:rPr>
              <a:t>клопіткою</a:t>
            </a:r>
            <a:r>
              <a:rPr lang="ru-RU" sz="4800" b="1" dirty="0" smtClean="0">
                <a:solidFill>
                  <a:srgbClr val="0070C0"/>
                </a:solidFill>
              </a:rPr>
              <a:t> </a:t>
            </a:r>
            <a:r>
              <a:rPr lang="ru-RU" sz="4800" b="1" dirty="0" err="1">
                <a:solidFill>
                  <a:srgbClr val="0070C0"/>
                </a:solidFill>
              </a:rPr>
              <a:t>працею</a:t>
            </a:r>
            <a:r>
              <a:rPr lang="ru-RU" sz="3600" b="1" dirty="0">
                <a:solidFill>
                  <a:srgbClr val="0070C0"/>
                </a:solidFill>
              </a:rPr>
              <a:t>.</a:t>
            </a:r>
            <a:endParaRPr lang="uk-UA" sz="36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18253" y="237241"/>
            <a:ext cx="866813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outerShdw dist="38100" dir="2640000" algn="bl" rotWithShape="0">
                    <a:schemeClr val="accent1"/>
                  </a:outerShdw>
                </a:effectLst>
              </a:rPr>
              <a:t>Отож</a:t>
            </a:r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outerShdw dist="38100" dir="2640000" algn="bl" rotWithShape="0">
                    <a:schemeClr val="accent1"/>
                  </a:outerShdw>
                </a:effectLst>
              </a:rPr>
              <a:t>, </a:t>
            </a:r>
            <a:r>
              <a:rPr lang="ru-RU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outerShdw dist="38100" dir="2640000" algn="bl" rotWithShape="0">
                    <a:schemeClr val="accent1"/>
                  </a:outerShdw>
                </a:effectLst>
              </a:rPr>
              <a:t>якщо</a:t>
            </a:r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outerShdw dist="38100" dir="2640000" algn="bl" rotWithShape="0">
                    <a:schemeClr val="accent1"/>
                  </a:outerShdw>
                </a:effectLst>
              </a:rPr>
              <a:t>хочеш</a:t>
            </a:r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outerShdw dist="38100" dir="2640000" algn="bl" rotWithShape="0">
                    <a:schemeClr val="accent1"/>
                  </a:outerShdw>
                </a:effectLst>
              </a:rPr>
              <a:t>зрушити</a:t>
            </a:r>
            <a:r>
              <a:rPr lang="ru-RU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світ</a:t>
            </a:r>
            <a:r>
              <a:rPr lang="ru-RU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outerShdw dist="38100" dir="2640000" algn="bl" rotWithShape="0">
                    <a:schemeClr val="accent1"/>
                  </a:outerShdw>
                </a:effectLst>
              </a:rPr>
              <a:t>, </a:t>
            </a:r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outerShdw dist="38100" dir="2640000" algn="bl" rotWithShape="0">
                    <a:schemeClr val="accent1"/>
                  </a:outerShdw>
                </a:effectLst>
              </a:rPr>
              <a:t>постарайся </a:t>
            </a:r>
            <a:r>
              <a:rPr lang="ru-RU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спочатку</a:t>
            </a:r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outerShdw dist="38100" dir="2640000" algn="bl" rotWithShape="0">
                    <a:schemeClr val="accent1"/>
                  </a:outerShdw>
                </a:effectLst>
              </a:rPr>
              <a:t>зрушити</a:t>
            </a:r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себе </a:t>
            </a:r>
            <a:endParaRPr lang="uk-UA" sz="5400" b="1" cap="none" spc="0" dirty="0">
              <a:ln w="12700">
                <a:solidFill>
                  <a:schemeClr val="accent1"/>
                </a:solidFill>
                <a:prstDash val="solid"/>
              </a:ln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2890"/>
            <a:ext cx="12192000" cy="68580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4" y="594"/>
            <a:ext cx="12190943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888864" y="1326106"/>
            <a:ext cx="561683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Протягом</a:t>
            </a:r>
            <a:r>
              <a:rPr lang="ru-RU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І </a:t>
            </a:r>
            <a:r>
              <a:rPr lang="ru-RU" sz="2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півріччя</a:t>
            </a:r>
            <a:r>
              <a:rPr lang="ru-RU" sz="2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мною </a:t>
            </a:r>
            <a:r>
              <a:rPr lang="ru-RU" sz="24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були</a:t>
            </a:r>
            <a:r>
              <a:rPr lang="ru-RU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п</a:t>
            </a:r>
            <a:r>
              <a:rPr lang="ru-RU" sz="24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роведені</a:t>
            </a:r>
            <a:r>
              <a:rPr lang="ru-RU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заняття</a:t>
            </a:r>
            <a:r>
              <a:rPr lang="ru-RU" sz="2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в </a:t>
            </a:r>
            <a:r>
              <a:rPr lang="ru-RU" sz="2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старшій</a:t>
            </a:r>
            <a:r>
              <a:rPr lang="ru-RU" sz="2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групі</a:t>
            </a:r>
            <a:r>
              <a:rPr lang="ru-RU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«Моя </a:t>
            </a:r>
            <a:r>
              <a:rPr lang="ru-RU" sz="2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сім’я</a:t>
            </a:r>
            <a:r>
              <a:rPr lang="ru-RU" sz="2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», «Люби і знай </a:t>
            </a:r>
            <a:r>
              <a:rPr lang="ru-RU" sz="2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свій</a:t>
            </a:r>
            <a:r>
              <a:rPr lang="ru-RU" sz="2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рідний</a:t>
            </a:r>
            <a:r>
              <a:rPr lang="ru-RU" sz="2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край», «</a:t>
            </a:r>
            <a:r>
              <a:rPr lang="ru-RU" sz="2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Український</a:t>
            </a:r>
            <a:r>
              <a:rPr lang="ru-RU" sz="2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віночок</a:t>
            </a:r>
            <a:r>
              <a:rPr lang="ru-RU" sz="2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», «Народна </a:t>
            </a:r>
            <a:r>
              <a:rPr lang="ru-RU" sz="2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іграшка</a:t>
            </a:r>
            <a:r>
              <a:rPr lang="ru-RU" sz="2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», «</a:t>
            </a:r>
            <a:r>
              <a:rPr lang="ru-RU" sz="2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Національні</a:t>
            </a:r>
            <a:r>
              <a:rPr lang="ru-RU" sz="2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державні</a:t>
            </a:r>
            <a:r>
              <a:rPr lang="ru-RU" sz="2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символи</a:t>
            </a:r>
            <a:r>
              <a:rPr lang="ru-RU" sz="2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України</a:t>
            </a:r>
            <a:r>
              <a:rPr lang="ru-RU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», «</a:t>
            </a:r>
            <a:r>
              <a:rPr lang="ru-RU" sz="2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Лист до </a:t>
            </a:r>
            <a:r>
              <a:rPr lang="ru-RU" sz="2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Миколая</a:t>
            </a:r>
            <a:r>
              <a:rPr lang="ru-RU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».</a:t>
            </a:r>
            <a:r>
              <a:rPr lang="ru-RU" sz="2400" b="1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prstClr val="black">
                    <a:lumMod val="95000"/>
                    <a:lumOff val="5000"/>
                  </a:prstClr>
                </a:solidFill>
                <a:cs typeface="Times New Roman" panose="02020603050405020304" pitchFamily="18" charset="0"/>
              </a:rPr>
              <a:t>Також</a:t>
            </a:r>
            <a:r>
              <a:rPr lang="ru-RU" sz="2400" b="1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anose="02020603050405020304" pitchFamily="18" charset="0"/>
              </a:rPr>
              <a:t> у </a:t>
            </a:r>
            <a:r>
              <a:rPr lang="ru-RU" sz="2400" b="1" dirty="0" err="1">
                <a:solidFill>
                  <a:prstClr val="black">
                    <a:lumMod val="95000"/>
                    <a:lumOff val="5000"/>
                  </a:prstClr>
                </a:solidFill>
                <a:cs typeface="Times New Roman" panose="02020603050405020304" pitchFamily="18" charset="0"/>
              </a:rPr>
              <a:t>своїй</a:t>
            </a:r>
            <a:r>
              <a:rPr lang="ru-RU" sz="2400" b="1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prstClr val="black">
                    <a:lumMod val="95000"/>
                    <a:lumOff val="5000"/>
                  </a:prstClr>
                </a:solidFill>
                <a:cs typeface="Times New Roman" panose="02020603050405020304" pitchFamily="18" charset="0"/>
              </a:rPr>
              <a:t>професійній</a:t>
            </a:r>
            <a:r>
              <a:rPr lang="ru-RU" sz="2400" b="1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prstClr val="black">
                    <a:lumMod val="95000"/>
                    <a:lumOff val="5000"/>
                  </a:prstClr>
                </a:solidFill>
                <a:cs typeface="Times New Roman" panose="02020603050405020304" pitchFamily="18" charset="0"/>
              </a:rPr>
              <a:t>діяльності</a:t>
            </a:r>
            <a:r>
              <a:rPr lang="ru-RU" sz="2400" b="1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anose="02020603050405020304" pitchFamily="18" charset="0"/>
              </a:rPr>
              <a:t> з метою  </a:t>
            </a:r>
            <a:r>
              <a:rPr lang="ru-RU" sz="2400" b="1" dirty="0" err="1">
                <a:solidFill>
                  <a:prstClr val="black">
                    <a:lumMod val="95000"/>
                    <a:lumOff val="5000"/>
                  </a:prstClr>
                </a:solidFill>
                <a:cs typeface="Times New Roman" panose="02020603050405020304" pitchFamily="18" charset="0"/>
              </a:rPr>
              <a:t>виховання</a:t>
            </a:r>
            <a:r>
              <a:rPr lang="ru-RU" sz="2400" b="1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prstClr val="black">
                    <a:lumMod val="95000"/>
                    <a:lumOff val="5000"/>
                  </a:prstClr>
                </a:solidFill>
                <a:cs typeface="Times New Roman" panose="02020603050405020304" pitchFamily="18" charset="0"/>
              </a:rPr>
              <a:t>патріотичних</a:t>
            </a:r>
            <a:r>
              <a:rPr lang="ru-RU" sz="2400" b="1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prstClr val="black">
                    <a:lumMod val="95000"/>
                    <a:lumOff val="5000"/>
                  </a:prstClr>
                </a:solidFill>
                <a:cs typeface="Times New Roman" panose="02020603050405020304" pitchFamily="18" charset="0"/>
              </a:rPr>
              <a:t>почуттів</a:t>
            </a:r>
            <a:r>
              <a:rPr lang="ru-RU" sz="2400" b="1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anose="02020603050405020304" pitchFamily="18" charset="0"/>
              </a:rPr>
              <a:t> у </a:t>
            </a:r>
            <a:r>
              <a:rPr lang="ru-RU" sz="2400" b="1" dirty="0" err="1">
                <a:solidFill>
                  <a:prstClr val="black">
                    <a:lumMod val="95000"/>
                    <a:lumOff val="5000"/>
                  </a:prstClr>
                </a:solidFill>
                <a:cs typeface="Times New Roman" panose="02020603050405020304" pitchFamily="18" charset="0"/>
              </a:rPr>
              <a:t>дітей</a:t>
            </a:r>
            <a:r>
              <a:rPr lang="ru-RU" sz="2400" b="1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prstClr val="black">
                    <a:lumMod val="95000"/>
                    <a:lumOff val="5000"/>
                  </a:prstClr>
                </a:solidFill>
                <a:cs typeface="Times New Roman" panose="02020603050405020304" pitchFamily="18" charset="0"/>
              </a:rPr>
              <a:t>дошкільного</a:t>
            </a:r>
            <a:r>
              <a:rPr lang="ru-RU" sz="2400" b="1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prstClr val="black">
                    <a:lumMod val="95000"/>
                    <a:lumOff val="5000"/>
                  </a:prstClr>
                </a:solidFill>
                <a:cs typeface="Times New Roman" panose="02020603050405020304" pitchFamily="18" charset="0"/>
              </a:rPr>
              <a:t>віку</a:t>
            </a:r>
            <a:r>
              <a:rPr lang="ru-RU" sz="2400" b="1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prstClr val="black">
                    <a:lumMod val="95000"/>
                    <a:lumOff val="5000"/>
                  </a:prstClr>
                </a:solidFill>
                <a:cs typeface="Times New Roman" panose="02020603050405020304" pitchFamily="18" charset="0"/>
              </a:rPr>
              <a:t>використовую</a:t>
            </a:r>
            <a:r>
              <a:rPr lang="ru-RU" sz="2400" b="1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prstClr val="black">
                    <a:lumMod val="95000"/>
                    <a:lumOff val="5000"/>
                  </a:prstClr>
                </a:solidFill>
                <a:cs typeface="Times New Roman" panose="02020603050405020304" pitchFamily="18" charset="0"/>
              </a:rPr>
              <a:t>багато</a:t>
            </a:r>
            <a:r>
              <a:rPr lang="ru-RU" sz="2400" b="1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prstClr val="black">
                    <a:lumMod val="95000"/>
                    <a:lumOff val="5000"/>
                  </a:prstClr>
                </a:solidFill>
                <a:cs typeface="Times New Roman" panose="02020603050405020304" pitchFamily="18" charset="0"/>
              </a:rPr>
              <a:t>бесід</a:t>
            </a:r>
            <a:r>
              <a:rPr lang="ru-RU" sz="2400" b="1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anose="02020603050405020304" pitchFamily="18" charset="0"/>
              </a:rPr>
              <a:t> з </a:t>
            </a:r>
            <a:r>
              <a:rPr lang="ru-RU" sz="2400" b="1" dirty="0" err="1">
                <a:solidFill>
                  <a:prstClr val="black">
                    <a:lumMod val="95000"/>
                    <a:lumOff val="5000"/>
                  </a:prstClr>
                </a:solidFill>
                <a:cs typeface="Times New Roman" panose="02020603050405020304" pitchFamily="18" charset="0"/>
              </a:rPr>
              <a:t>дітьми</a:t>
            </a:r>
            <a:r>
              <a:rPr lang="ru-RU" sz="2400" b="1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anose="02020603050405020304" pitchFamily="18" charset="0"/>
              </a:rPr>
              <a:t>, перегляд </a:t>
            </a:r>
            <a:r>
              <a:rPr lang="ru-RU" sz="2400" b="1" dirty="0" err="1">
                <a:solidFill>
                  <a:prstClr val="black">
                    <a:lumMod val="95000"/>
                    <a:lumOff val="5000"/>
                  </a:prstClr>
                </a:solidFill>
                <a:cs typeface="Times New Roman" panose="02020603050405020304" pitchFamily="18" charset="0"/>
              </a:rPr>
              <a:t>слайдів</a:t>
            </a:r>
            <a:r>
              <a:rPr lang="ru-RU" sz="2400" b="1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prstClr val="black">
                    <a:lumMod val="95000"/>
                    <a:lumOff val="5000"/>
                  </a:prstClr>
                </a:solidFill>
                <a:cs typeface="Times New Roman" panose="02020603050405020304" pitchFamily="18" charset="0"/>
              </a:rPr>
              <a:t>фотографій</a:t>
            </a:r>
            <a:r>
              <a:rPr lang="ru-RU" sz="2400" b="1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anose="02020603050405020304" pitchFamily="18" charset="0"/>
              </a:rPr>
              <a:t> про </a:t>
            </a:r>
            <a:r>
              <a:rPr lang="ru-RU" sz="2400" b="1" dirty="0" err="1">
                <a:solidFill>
                  <a:prstClr val="black">
                    <a:lumMod val="95000"/>
                    <a:lumOff val="5000"/>
                  </a:prstClr>
                </a:solidFill>
                <a:cs typeface="Times New Roman" panose="02020603050405020304" pitchFamily="18" charset="0"/>
              </a:rPr>
              <a:t>визначні</a:t>
            </a:r>
            <a:r>
              <a:rPr lang="ru-RU" sz="2400" b="1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prstClr val="black">
                    <a:lumMod val="95000"/>
                    <a:lumOff val="5000"/>
                  </a:prstClr>
                </a:solidFill>
                <a:cs typeface="Times New Roman" panose="02020603050405020304" pitchFamily="18" charset="0"/>
              </a:rPr>
              <a:t>пам’ятки</a:t>
            </a:r>
            <a:r>
              <a:rPr lang="ru-RU" sz="2400" b="1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anose="02020603050405020304" pitchFamily="18" charset="0"/>
              </a:rPr>
              <a:t>  </a:t>
            </a:r>
            <a:r>
              <a:rPr lang="ru-RU" sz="2400" b="1" dirty="0" err="1">
                <a:solidFill>
                  <a:prstClr val="black">
                    <a:lumMod val="95000"/>
                    <a:lumOff val="5000"/>
                  </a:prstClr>
                </a:solidFill>
                <a:cs typeface="Times New Roman" panose="02020603050405020304" pitchFamily="18" charset="0"/>
              </a:rPr>
              <a:t>міста</a:t>
            </a:r>
            <a:r>
              <a:rPr lang="ru-RU" sz="2400" b="1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anose="02020603050405020304" pitchFamily="18" charset="0"/>
              </a:rPr>
              <a:t>, де ми </a:t>
            </a:r>
            <a:r>
              <a:rPr lang="ru-RU" sz="2400" b="1" dirty="0" err="1">
                <a:solidFill>
                  <a:prstClr val="black">
                    <a:lumMod val="95000"/>
                    <a:lumOff val="5000"/>
                  </a:prstClr>
                </a:solidFill>
                <a:cs typeface="Times New Roman" panose="02020603050405020304" pitchFamily="18" charset="0"/>
              </a:rPr>
              <a:t>живемо</a:t>
            </a:r>
            <a:r>
              <a:rPr lang="ru-RU" sz="2400" b="1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anose="02020603050405020304" pitchFamily="18" charset="0"/>
              </a:rPr>
              <a:t> та  </a:t>
            </a:r>
            <a:r>
              <a:rPr lang="ru-RU" sz="2400" b="1" dirty="0" err="1">
                <a:solidFill>
                  <a:prstClr val="black">
                    <a:lumMod val="95000"/>
                    <a:lumOff val="5000"/>
                  </a:prstClr>
                </a:solidFill>
                <a:cs typeface="Times New Roman" panose="02020603050405020304" pitchFamily="18" charset="0"/>
              </a:rPr>
              <a:t>ознайомлюю</a:t>
            </a:r>
            <a:r>
              <a:rPr lang="ru-RU" sz="2400" b="1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anose="02020603050405020304" pitchFamily="18" charset="0"/>
              </a:rPr>
              <a:t> з </a:t>
            </a:r>
            <a:r>
              <a:rPr lang="ru-RU" sz="2400" b="1" dirty="0" err="1">
                <a:solidFill>
                  <a:prstClr val="black">
                    <a:lumMod val="95000"/>
                    <a:lumOff val="5000"/>
                  </a:prstClr>
                </a:solidFill>
                <a:cs typeface="Times New Roman" panose="02020603050405020304" pitchFamily="18" charset="0"/>
              </a:rPr>
              <a:t>видатними</a:t>
            </a:r>
            <a:r>
              <a:rPr lang="ru-RU" sz="2400" b="1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anose="02020603050405020304" pitchFamily="18" charset="0"/>
              </a:rPr>
              <a:t> людьми </a:t>
            </a:r>
            <a:r>
              <a:rPr lang="ru-RU" sz="2400" b="1" dirty="0" err="1">
                <a:solidFill>
                  <a:prstClr val="black">
                    <a:lumMod val="95000"/>
                    <a:lumOff val="5000"/>
                  </a:prstClr>
                </a:solidFill>
                <a:cs typeface="Times New Roman" panose="02020603050405020304" pitchFamily="18" charset="0"/>
              </a:rPr>
              <a:t>нашої</a:t>
            </a:r>
            <a:r>
              <a:rPr lang="ru-RU" sz="2400" b="1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cs typeface="Times New Roman" panose="02020603050405020304" pitchFamily="18" charset="0"/>
              </a:rPr>
              <a:t>країни</a:t>
            </a:r>
            <a:r>
              <a:rPr lang="ru-RU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cs typeface="Times New Roman" panose="02020603050405020304" pitchFamily="18" charset="0"/>
              </a:rPr>
              <a:t>.</a:t>
            </a:r>
            <a:endParaRPr lang="ru-RU" sz="24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endParaRPr lang="ru-RU" sz="2400" b="1" dirty="0">
              <a:ln w="0"/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78749" y="234944"/>
            <a:ext cx="76379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Times New Roman" panose="02020603050405020304" pitchFamily="18" charset="0"/>
              </a:rPr>
              <a:t>Реалізація освітніх завдань: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07" y="1529580"/>
            <a:ext cx="5037861" cy="466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27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4" y="594"/>
            <a:ext cx="12190943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5159" y="118288"/>
            <a:ext cx="6105642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Організовуючи</a:t>
            </a:r>
            <a:r>
              <a:rPr lang="ru-RU" sz="2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роботу з </a:t>
            </a:r>
            <a:r>
              <a:rPr lang="ru-RU" sz="22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дітьми</a:t>
            </a:r>
            <a:r>
              <a:rPr lang="ru-RU" sz="2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з </a:t>
            </a:r>
            <a:r>
              <a:rPr lang="ru-RU" sz="22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народознавства</a:t>
            </a:r>
            <a:r>
              <a:rPr lang="ru-RU" sz="2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ru-RU" sz="22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були</a:t>
            </a:r>
            <a:r>
              <a:rPr lang="ru-RU" sz="2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розв’язані</a:t>
            </a:r>
            <a:r>
              <a:rPr lang="ru-RU" sz="2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пізнавальні</a:t>
            </a:r>
            <a:r>
              <a:rPr lang="ru-RU" sz="2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ru-RU" sz="22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навчальні</a:t>
            </a:r>
            <a:r>
              <a:rPr lang="ru-RU" sz="2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ru-RU" sz="22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виховні</a:t>
            </a:r>
            <a:r>
              <a:rPr lang="ru-RU" sz="2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та </a:t>
            </a:r>
            <a:r>
              <a:rPr lang="ru-RU" sz="22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мовленнєві</a:t>
            </a:r>
            <a:r>
              <a:rPr lang="ru-RU" sz="2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завдання</a:t>
            </a:r>
            <a:r>
              <a:rPr lang="ru-RU" sz="2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. Словник </a:t>
            </a:r>
            <a:r>
              <a:rPr lang="ru-RU" sz="22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дітей</a:t>
            </a:r>
            <a:r>
              <a:rPr lang="ru-RU" sz="2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поповнюється</a:t>
            </a:r>
            <a:r>
              <a:rPr lang="ru-RU" sz="2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образними</a:t>
            </a:r>
            <a:r>
              <a:rPr lang="ru-RU" sz="2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виразами</a:t>
            </a:r>
            <a:r>
              <a:rPr lang="ru-RU" sz="2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. </a:t>
            </a:r>
            <a:r>
              <a:rPr lang="ru-RU" sz="22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Діти</a:t>
            </a:r>
            <a:r>
              <a:rPr lang="ru-RU" sz="2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знайомляться</a:t>
            </a:r>
            <a:r>
              <a:rPr lang="ru-RU" sz="2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з </a:t>
            </a:r>
            <a:r>
              <a:rPr lang="ru-RU" sz="22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прислів’ями</a:t>
            </a:r>
            <a:r>
              <a:rPr lang="ru-RU" sz="2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ru-RU" sz="22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приказками</a:t>
            </a:r>
            <a:r>
              <a:rPr lang="ru-RU" sz="2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ru-RU" sz="22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примовками</a:t>
            </a:r>
            <a:r>
              <a:rPr lang="ru-RU" sz="2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. З метою </a:t>
            </a:r>
            <a:r>
              <a:rPr lang="ru-RU" sz="22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виховання</a:t>
            </a:r>
            <a:r>
              <a:rPr lang="ru-RU" sz="2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любові</a:t>
            </a:r>
            <a:r>
              <a:rPr lang="ru-RU" sz="2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до </a:t>
            </a:r>
            <a:r>
              <a:rPr lang="ru-RU" sz="22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рідного</a:t>
            </a:r>
            <a:r>
              <a:rPr lang="ru-RU" sz="2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краю, </a:t>
            </a:r>
            <a:r>
              <a:rPr lang="ru-RU" sz="22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поваги</a:t>
            </a:r>
            <a:r>
              <a:rPr lang="ru-RU" sz="2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до </a:t>
            </a:r>
            <a:r>
              <a:rPr lang="ru-RU" sz="22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національної</a:t>
            </a:r>
            <a:r>
              <a:rPr lang="ru-RU" sz="2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культури</a:t>
            </a:r>
            <a:r>
              <a:rPr lang="ru-RU" sz="2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ru-RU" sz="22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національних</a:t>
            </a:r>
            <a:r>
              <a:rPr lang="ru-RU" sz="2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звичаїв</a:t>
            </a:r>
            <a:r>
              <a:rPr lang="ru-RU" sz="2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під</a:t>
            </a:r>
            <a:r>
              <a:rPr lang="ru-RU" sz="2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час занять активно </a:t>
            </a:r>
            <a:r>
              <a:rPr lang="ru-RU" sz="22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використовується</a:t>
            </a:r>
            <a:r>
              <a:rPr lang="ru-RU" sz="2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народознавчий</a:t>
            </a:r>
            <a:r>
              <a:rPr lang="ru-RU" sz="2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матеріал</a:t>
            </a:r>
            <a:r>
              <a:rPr lang="ru-RU" sz="2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2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Відповідаючи</a:t>
            </a:r>
            <a:r>
              <a:rPr lang="ru-RU" sz="2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на </a:t>
            </a:r>
            <a:r>
              <a:rPr lang="ru-RU" sz="22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вимоги</a:t>
            </a:r>
            <a:r>
              <a:rPr lang="ru-RU" sz="2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часу, </a:t>
            </a:r>
            <a:r>
              <a:rPr lang="ru-RU" sz="22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запити</a:t>
            </a:r>
            <a:r>
              <a:rPr lang="ru-RU" sz="2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суспільства,у</a:t>
            </a:r>
            <a:r>
              <a:rPr lang="ru-RU" sz="2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контексті</a:t>
            </a:r>
            <a:r>
              <a:rPr lang="ru-RU" sz="2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духовного </a:t>
            </a:r>
            <a:r>
              <a:rPr lang="ru-RU" sz="22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розвитку</a:t>
            </a:r>
            <a:r>
              <a:rPr lang="ru-RU" sz="2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особистості</a:t>
            </a:r>
            <a:r>
              <a:rPr lang="ru-RU" sz="2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я </a:t>
            </a:r>
            <a:r>
              <a:rPr lang="ru-RU" sz="22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здійснюю</a:t>
            </a:r>
            <a:r>
              <a:rPr lang="ru-RU" sz="2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національно-патріотичне</a:t>
            </a:r>
            <a:r>
              <a:rPr lang="ru-RU" sz="2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виховання</a:t>
            </a:r>
            <a:r>
              <a:rPr lang="ru-RU" sz="2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в </a:t>
            </a:r>
            <a:r>
              <a:rPr lang="ru-RU" sz="22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дітях</a:t>
            </a:r>
            <a:r>
              <a:rPr lang="ru-RU" sz="2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. </a:t>
            </a:r>
            <a:r>
              <a:rPr lang="ru-RU" sz="22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Це</a:t>
            </a:r>
            <a:r>
              <a:rPr lang="ru-RU" sz="2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досягається</a:t>
            </a:r>
            <a:r>
              <a:rPr lang="ru-RU" sz="2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активізацією</a:t>
            </a:r>
            <a:r>
              <a:rPr lang="ru-RU" sz="2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емоційної</a:t>
            </a:r>
            <a:r>
              <a:rPr lang="ru-RU" sz="2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сфери</a:t>
            </a:r>
            <a:r>
              <a:rPr lang="ru-RU" sz="2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дошкільника</a:t>
            </a:r>
            <a:r>
              <a:rPr lang="ru-RU" sz="2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на </a:t>
            </a:r>
            <a:r>
              <a:rPr lang="ru-RU" sz="22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основі</a:t>
            </a:r>
            <a:r>
              <a:rPr lang="ru-RU" sz="2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широкої</a:t>
            </a:r>
            <a:r>
              <a:rPr lang="ru-RU" sz="2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інформованості</a:t>
            </a:r>
            <a:r>
              <a:rPr lang="ru-RU" sz="2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про </a:t>
            </a:r>
            <a:r>
              <a:rPr lang="ru-RU" sz="22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історію</a:t>
            </a:r>
            <a:r>
              <a:rPr lang="ru-RU" sz="2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ru-RU" sz="22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традиції</a:t>
            </a:r>
            <a:r>
              <a:rPr lang="ru-RU" sz="2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культуру </a:t>
            </a:r>
            <a:r>
              <a:rPr lang="ru-RU" sz="22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рідної</a:t>
            </a:r>
            <a:r>
              <a:rPr lang="ru-RU" sz="2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країни</a:t>
            </a:r>
            <a:r>
              <a:rPr lang="ru-RU" sz="2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686" y="260328"/>
            <a:ext cx="4660257" cy="556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90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68860" y="1186838"/>
            <a:ext cx="728514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Д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іти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знають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назву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рідного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міста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певні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уявлення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про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Батьківщину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українську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символіку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: прапор,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гімн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герб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України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. </a:t>
            </a: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Знають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назву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столиці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України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інших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великих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міст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значущі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географічні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назви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(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Карпатські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гори,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Дніпро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).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Цій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меті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підпорядковані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заняття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«Ми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живемо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в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Україні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ми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дуже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любимо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її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», «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Пам'ятні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місця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України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», «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Рідне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місто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», «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Вулиці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нашого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міста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», «Наш герб» та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ін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В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групі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облаштовано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національний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осередок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як один з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основних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компонентів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життєвого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простору,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що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сприяє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формуванню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національної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свідомості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.</a:t>
            </a: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69" y="292100"/>
            <a:ext cx="4191000" cy="31369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69" y="3915177"/>
            <a:ext cx="4191000" cy="273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698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7577" y="143238"/>
            <a:ext cx="665837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Роботу з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народознавства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проводжую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не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лише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на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заняттях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з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усіх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розділів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програми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а й у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повсякденному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житті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в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іграх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під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час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проведення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спостережень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самостійної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художньої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діяльності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В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ході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занять з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дітьми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використовую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наочні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засоби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(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іграшки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картинки,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ілюстрації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),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що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дають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можливість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дітям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краще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запам'ятовувати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розвивають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спостережливість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увагу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уяву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активізують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розумову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діяльність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algn="just"/>
            <a:endParaRPr lang="uk-UA" sz="2000" b="1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Відбираючи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твори для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ігор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– занять з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дітьми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я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завжди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враховую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щоб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вони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відображали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всі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сторони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життя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людини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розвитку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взаємин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з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навколишньою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дійсністю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спілкування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з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дорослим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. На фольклорно –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ігрових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заняттях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прагну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використовувати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прийом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дієвої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співучасті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дітей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залучення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дітей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до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пошукової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діяльності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самостійності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розвивати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їх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фантазію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Вважаю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необхідно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задовольнити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потребу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дітей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у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спілкуванні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з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дорослими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дітьми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через предметно -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ігрову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діяльність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Це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допомагає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дітям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проявити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мовну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рухову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активність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effectLst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918" y="1030310"/>
            <a:ext cx="4314422" cy="495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552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7427" y="533022"/>
            <a:ext cx="663261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Times New Roman" panose="02020603050405020304" pitchFamily="18" charset="0"/>
              </a:rPr>
              <a:t>Просвітницька робота з батьками:</a:t>
            </a:r>
            <a:endPara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Досягти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значних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успіхів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неможливо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без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дієвої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допомоги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батьків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.  Я веду роботу з батьками: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проводжу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бесіди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консультації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надаю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поради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рекомендації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щодо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прилучення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дітей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до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глибоких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джерел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української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мови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за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допомогою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матеріалу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розміщеного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в папках –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пересувках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пояснюю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їм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цінність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народного фольклору для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виховання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дітей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;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знайомлю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з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потішками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колисковими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пісеньками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народним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казками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адже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багато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батьків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не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пам'ятають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їх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змісту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Але хочеться відмітити, що треба більше долучати батьків до </a:t>
            </a:r>
            <a:r>
              <a:rPr lang="uk-UA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освітньо</a:t>
            </a:r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-виховного процесу, щоб їх участь у житті закладу відбувалась за власним бажанням. 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958" y="650382"/>
            <a:ext cx="4430332" cy="520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946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12344400" cy="70104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321971"/>
            <a:ext cx="7431110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Times New Roman" panose="02020603050405020304" pitchFamily="18" charset="0"/>
              </a:rPr>
              <a:t>Що вдалося: </a:t>
            </a:r>
          </a:p>
          <a:p>
            <a:pPr algn="just"/>
            <a:r>
              <a:rPr lang="ru-RU" sz="2400" b="1" dirty="0" smtClean="0"/>
              <a:t>Робота </a:t>
            </a:r>
            <a:r>
              <a:rPr lang="ru-RU" sz="2400" b="1" dirty="0"/>
              <a:t>з </a:t>
            </a:r>
            <a:r>
              <a:rPr lang="ru-RU" sz="2400" b="1" dirty="0" err="1"/>
              <a:t>дітьми</a:t>
            </a:r>
            <a:r>
              <a:rPr lang="ru-RU" sz="2400" b="1" dirty="0"/>
              <a:t> приносить </a:t>
            </a:r>
            <a:r>
              <a:rPr lang="ru-RU" sz="2400" b="1" dirty="0" err="1"/>
              <a:t>велике</a:t>
            </a:r>
            <a:r>
              <a:rPr lang="ru-RU" sz="2400" b="1" dirty="0"/>
              <a:t> </a:t>
            </a:r>
            <a:r>
              <a:rPr lang="ru-RU" sz="2400" b="1" dirty="0" err="1"/>
              <a:t>задоволення</a:t>
            </a:r>
            <a:r>
              <a:rPr lang="ru-RU" sz="2400" b="1" dirty="0"/>
              <a:t> не </a:t>
            </a:r>
            <a:r>
              <a:rPr lang="ru-RU" sz="2400" b="1" dirty="0" err="1"/>
              <a:t>тільки</a:t>
            </a:r>
            <a:r>
              <a:rPr lang="ru-RU" sz="2400" b="1" dirty="0"/>
              <a:t> </a:t>
            </a:r>
            <a:r>
              <a:rPr lang="ru-RU" sz="2400" b="1" dirty="0" err="1"/>
              <a:t>мені</a:t>
            </a:r>
            <a:r>
              <a:rPr lang="ru-RU" sz="2400" b="1" dirty="0"/>
              <a:t>, а перш за все, </a:t>
            </a:r>
            <a:r>
              <a:rPr lang="ru-RU" sz="2400" b="1" dirty="0" err="1"/>
              <a:t>моїм</a:t>
            </a:r>
            <a:r>
              <a:rPr lang="ru-RU" sz="2400" b="1" dirty="0"/>
              <a:t> </a:t>
            </a:r>
            <a:r>
              <a:rPr lang="ru-RU" sz="2400" b="1" dirty="0" err="1"/>
              <a:t>вихованцям</a:t>
            </a:r>
            <a:r>
              <a:rPr lang="ru-RU" sz="2400" b="1" dirty="0"/>
              <a:t>, вона </a:t>
            </a:r>
            <a:r>
              <a:rPr lang="ru-RU" sz="2400" b="1" dirty="0" err="1"/>
              <a:t>вражає</a:t>
            </a:r>
            <a:r>
              <a:rPr lang="ru-RU" sz="2400" b="1" dirty="0"/>
              <a:t> </a:t>
            </a:r>
            <a:r>
              <a:rPr lang="ru-RU" sz="2400" b="1" dirty="0" err="1"/>
              <a:t>своєю</a:t>
            </a:r>
            <a:r>
              <a:rPr lang="ru-RU" sz="2400" b="1" dirty="0"/>
              <a:t> </a:t>
            </a:r>
            <a:r>
              <a:rPr lang="ru-RU" sz="2400" b="1" dirty="0" err="1"/>
              <a:t>загадковістю</a:t>
            </a:r>
            <a:r>
              <a:rPr lang="ru-RU" sz="2400" b="1" dirty="0"/>
              <a:t>, </a:t>
            </a:r>
            <a:r>
              <a:rPr lang="ru-RU" sz="2400" b="1" dirty="0" err="1"/>
              <a:t>чарівністю</a:t>
            </a:r>
            <a:r>
              <a:rPr lang="ru-RU" sz="2400" b="1" dirty="0"/>
              <a:t> та </a:t>
            </a:r>
            <a:r>
              <a:rPr lang="ru-RU" sz="2400" b="1" dirty="0" err="1"/>
              <a:t>неповторністю</a:t>
            </a:r>
            <a:r>
              <a:rPr lang="ru-RU" sz="2400" b="1" dirty="0"/>
              <a:t>. Я </a:t>
            </a:r>
            <a:r>
              <a:rPr lang="ru-RU" sz="2400" b="1" dirty="0" err="1"/>
              <a:t>із</a:t>
            </a:r>
            <a:r>
              <a:rPr lang="ru-RU" sz="2400" b="1" dirty="0"/>
              <a:t> </a:t>
            </a:r>
            <a:r>
              <a:rPr lang="ru-RU" sz="2400" b="1" dirty="0" err="1"/>
              <a:t>задоволенням</a:t>
            </a:r>
            <a:r>
              <a:rPr lang="ru-RU" sz="2400" b="1" dirty="0"/>
              <a:t> </a:t>
            </a:r>
            <a:r>
              <a:rPr lang="ru-RU" sz="2400" b="1" dirty="0" err="1"/>
              <a:t>спостерігаю</a:t>
            </a:r>
            <a:r>
              <a:rPr lang="ru-RU" sz="2400" b="1" dirty="0"/>
              <a:t> як </a:t>
            </a:r>
            <a:r>
              <a:rPr lang="ru-RU" sz="2400" b="1" dirty="0" err="1"/>
              <a:t>діти</a:t>
            </a:r>
            <a:r>
              <a:rPr lang="ru-RU" sz="2400" b="1" dirty="0"/>
              <a:t> </a:t>
            </a:r>
            <a:r>
              <a:rPr lang="ru-RU" sz="2400" b="1" dirty="0" err="1"/>
              <a:t>розвиваються</a:t>
            </a:r>
            <a:r>
              <a:rPr lang="ru-RU" sz="2400" b="1" dirty="0"/>
              <a:t>. </a:t>
            </a:r>
            <a:r>
              <a:rPr lang="ru-RU" sz="2400" b="1" dirty="0" err="1"/>
              <a:t>Творчий</a:t>
            </a:r>
            <a:r>
              <a:rPr lang="ru-RU" sz="2400" b="1" dirty="0"/>
              <a:t> характер </a:t>
            </a:r>
            <a:r>
              <a:rPr lang="ru-RU" sz="2400" b="1" dirty="0" err="1"/>
              <a:t>такої</a:t>
            </a:r>
            <a:r>
              <a:rPr lang="ru-RU" sz="2400" b="1" dirty="0"/>
              <a:t> </a:t>
            </a:r>
            <a:r>
              <a:rPr lang="ru-RU" sz="2400" b="1" dirty="0" err="1"/>
              <a:t>роботи</a:t>
            </a:r>
            <a:r>
              <a:rPr lang="ru-RU" sz="2400" b="1" dirty="0"/>
              <a:t> </a:t>
            </a:r>
            <a:r>
              <a:rPr lang="ru-RU" sz="2400" b="1" dirty="0" err="1"/>
              <a:t>потребує</a:t>
            </a:r>
            <a:r>
              <a:rPr lang="ru-RU" sz="2400" b="1" dirty="0"/>
              <a:t> </a:t>
            </a:r>
            <a:r>
              <a:rPr lang="ru-RU" sz="2400" b="1" dirty="0" err="1"/>
              <a:t>невимушеної</a:t>
            </a:r>
            <a:r>
              <a:rPr lang="ru-RU" sz="2400" b="1" dirty="0"/>
              <a:t>, </a:t>
            </a:r>
            <a:r>
              <a:rPr lang="ru-RU" sz="2400" b="1" dirty="0" err="1"/>
              <a:t>вільної</a:t>
            </a:r>
            <a:r>
              <a:rPr lang="ru-RU" sz="2400" b="1" dirty="0"/>
              <a:t> обстановки на </a:t>
            </a:r>
            <a:r>
              <a:rPr lang="ru-RU" sz="2400" b="1" dirty="0" err="1"/>
              <a:t>заняттях</a:t>
            </a:r>
            <a:r>
              <a:rPr lang="ru-RU" sz="2400" b="1" dirty="0"/>
              <a:t>. </a:t>
            </a:r>
            <a:r>
              <a:rPr lang="ru-RU" sz="2400" b="1" dirty="0" smtClean="0"/>
              <a:t>У </a:t>
            </a:r>
            <a:r>
              <a:rPr lang="ru-RU" sz="2400" b="1" dirty="0" err="1" smtClean="0"/>
              <a:t>дітей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поступово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формується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національна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свідомість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пробуджується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стійкий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інтерес</a:t>
            </a:r>
            <a:r>
              <a:rPr lang="ru-RU" sz="2400" b="1" dirty="0" smtClean="0"/>
              <a:t> до </a:t>
            </a:r>
            <a:r>
              <a:rPr lang="ru-RU" sz="2400" b="1" dirty="0" err="1" smtClean="0"/>
              <a:t>народознавства</a:t>
            </a:r>
            <a:endParaRPr lang="ru-RU" sz="2400" b="1" dirty="0"/>
          </a:p>
          <a:p>
            <a:pPr algn="just"/>
            <a:endParaRPr lang="uk-UA" sz="2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cs typeface="Times New Roman" panose="02020603050405020304" pitchFamily="18" charset="0"/>
            </a:endParaRPr>
          </a:p>
          <a:p>
            <a:r>
              <a:rPr lang="uk-UA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Times New Roman" panose="02020603050405020304" pitchFamily="18" charset="0"/>
              </a:rPr>
              <a:t>На що треба звернути увагу:</a:t>
            </a:r>
          </a:p>
          <a:p>
            <a:pPr algn="just"/>
            <a:r>
              <a:rPr lang="uk-UA" sz="2400" b="1" dirty="0"/>
              <a:t>На мою думку, найбільшу увагу необхідно звертати на мову. </a:t>
            </a:r>
            <a:r>
              <a:rPr lang="uk-UA" sz="2400" b="1" dirty="0" smtClean="0"/>
              <a:t>Оволодіваючи </a:t>
            </a:r>
            <a:r>
              <a:rPr lang="uk-UA" sz="2400" b="1" dirty="0"/>
              <a:t>рідною мовою, дитина пізнає свій народ, його характер, його матеріальну та духовну культуру, його історію та думки. </a:t>
            </a:r>
            <a:endParaRPr lang="uk-UA" sz="24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endParaRPr lang="uk-UA" sz="2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597" y="321970"/>
            <a:ext cx="3735142" cy="622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193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12344400" cy="70104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08338" y="1334062"/>
            <a:ext cx="859020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Збагачення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досвіду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роботи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проблеми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національно-патріотичного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виховання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дошкільників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Вдосконалення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професійної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майстерності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Створення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результативної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системи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роботи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національно-патріотичного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виховання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дошкільників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та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його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інтеграції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освітній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процес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Запровадження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нових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освітніх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технологій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сучасних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засобів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патріотичного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виховання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дошкільників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Розширення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уявлення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дітей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про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Україну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її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історичну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й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культурну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спадщину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;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формування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національно-патріотичних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почуттів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 </a:t>
            </a:r>
            <a:r>
              <a:rPr lang="uk-U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 </a:t>
            </a:r>
            <a:r>
              <a:rPr lang="uk-UA" sz="2400" b="1">
                <a:solidFill>
                  <a:schemeClr val="tx1">
                    <a:lumMod val="95000"/>
                    <a:lumOff val="5000"/>
                  </a:schemeClr>
                </a:solidFill>
              </a:rPr>
              <a:t>цікавістю </a:t>
            </a:r>
            <a:r>
              <a:rPr lang="uk-UA" sz="24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знайомлюся </a:t>
            </a:r>
            <a:r>
              <a:rPr lang="uk-U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 передовим досвідом колег і наукової, пізнавальної літературою, через журнали, методичну літературу, інтернет.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400" dirty="0" smtClean="0">
                <a:solidFill>
                  <a:srgbClr val="212529"/>
                </a:solidFill>
                <a:latin typeface="Open Sans"/>
              </a:rPr>
              <a:t> 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99259" y="313088"/>
            <a:ext cx="82336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Times New Roman" panose="02020603050405020304" pitchFamily="18" charset="0"/>
              </a:rPr>
              <a:t>Мета на наступний навчальний рік: 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39839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3682</TotalTime>
  <Words>1191</Words>
  <Application>Microsoft Office PowerPoint</Application>
  <PresentationFormat>Широкоэкранный</PresentationFormat>
  <Paragraphs>68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Open Sans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Svitlana</dc:creator>
  <cp:lastModifiedBy>Manager</cp:lastModifiedBy>
  <cp:revision>102</cp:revision>
  <dcterms:created xsi:type="dcterms:W3CDTF">2023-08-18T20:00:27Z</dcterms:created>
  <dcterms:modified xsi:type="dcterms:W3CDTF">2024-03-23T13:07:56Z</dcterms:modified>
</cp:coreProperties>
</file>