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61" r:id="rId7"/>
    <p:sldId id="271" r:id="rId8"/>
    <p:sldId id="272" r:id="rId9"/>
    <p:sldId id="273" r:id="rId10"/>
    <p:sldId id="275" r:id="rId11"/>
    <p:sldId id="276" r:id="rId12"/>
    <p:sldId id="264" r:id="rId13"/>
    <p:sldId id="266" r:id="rId14"/>
    <p:sldId id="277" r:id="rId15"/>
    <p:sldId id="278" r:id="rId16"/>
  </p:sldIdLst>
  <p:sldSz cx="12192000" cy="6858000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6699FF"/>
    <a:srgbClr val="000099"/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C056-F8C9-4E11-BDCF-BEC60F99E601}" type="datetime10">
              <a:rPr lang="uk-UA" smtClean="0"/>
              <a:pPr/>
              <a:t>17:22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1F5E-AC75-4BD6-AD1B-6D7D0651A7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621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DD9F9-FDA8-4648-A7DA-6AAD9EFB8598}" type="datetime10">
              <a:rPr lang="uk-UA" smtClean="0"/>
              <a:pPr/>
              <a:t>17:22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1AB05-F89E-428D-8DBE-D6CAD84719A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3134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1AB05-F89E-428D-8DBE-D6CAD84719A7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E6BC7E-19FA-4620-A515-EB8436465C0B}" type="datetime10">
              <a:rPr lang="uk-UA" smtClean="0"/>
              <a:pPr/>
              <a:t>17:22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44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1AB05-F89E-428D-8DBE-D6CAD84719A7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E6BC7E-19FA-4620-A515-EB8436465C0B}" type="datetime10">
              <a:rPr lang="uk-UA" smtClean="0"/>
              <a:pPr/>
              <a:t>18:20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88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1AB05-F89E-428D-8DBE-D6CAD84719A7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E6BC7E-19FA-4620-A515-EB8436465C0B}" type="datetime10">
              <a:rPr lang="uk-UA" smtClean="0"/>
              <a:pPr/>
              <a:t>18:43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29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1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1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8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5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5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1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3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3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6652-D699-4864-81FD-4E3FFE47F0A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6DD2-9DDE-4294-B907-8E466BA97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0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1000" r="-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234" y="1807744"/>
            <a:ext cx="11140068" cy="1384364"/>
          </a:xfrm>
        </p:spPr>
        <p:txBody>
          <a:bodyPr>
            <a:noAutofit/>
          </a:bodyPr>
          <a:lstStyle/>
          <a:p>
            <a:r>
              <a:rPr lang="ru-RU" sz="2800" b="1" cap="all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all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Мнемотехніка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43304-D7EE-4012-B3FF-4516530B7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07" y="3381165"/>
            <a:ext cx="4886724" cy="3260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86A8F-8DF8-4B34-A49D-38AECF605AA3}"/>
              </a:ext>
            </a:extLst>
          </p:cNvPr>
          <p:cNvSpPr txBox="1"/>
          <p:nvPr/>
        </p:nvSpPr>
        <p:spPr>
          <a:xfrm>
            <a:off x="6415670" y="5011346"/>
            <a:ext cx="4437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Georgia" panose="02040502050405020303" pitchFamily="18" charset="0"/>
              </a:rPr>
              <a:t>Вихователь-методист:</a:t>
            </a:r>
          </a:p>
          <a:p>
            <a:r>
              <a:rPr lang="uk-UA" sz="3200" dirty="0">
                <a:solidFill>
                  <a:srgbClr val="7030A0"/>
                </a:solidFill>
                <a:latin typeface="Georgia" panose="02040502050405020303" pitchFamily="18" charset="0"/>
              </a:rPr>
              <a:t>Ірина КОЗЛОВСЬКА</a:t>
            </a:r>
            <a:endParaRPr lang="ru-RU" sz="32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3A125-10BC-436C-811F-8FCE1535A433}"/>
              </a:ext>
            </a:extLst>
          </p:cNvPr>
          <p:cNvSpPr txBox="1"/>
          <p:nvPr/>
        </p:nvSpPr>
        <p:spPr>
          <a:xfrm>
            <a:off x="2063440" y="123105"/>
            <a:ext cx="7842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Теплодарський заклад дошкільної освіти(ясла-садок) № 1 «Веселка» Теплодарської міської ради Одеського району Одеської області</a:t>
            </a:r>
            <a:endParaRPr lang="ru-RU" alt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2B371-9490-4336-810B-41CBAD0D15AA}"/>
              </a:ext>
            </a:extLst>
          </p:cNvPr>
          <p:cNvSpPr txBox="1"/>
          <p:nvPr/>
        </p:nvSpPr>
        <p:spPr>
          <a:xfrm>
            <a:off x="4095753" y="1295521"/>
            <a:ext cx="357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самоосвіти: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774F55-A5D6-4225-BF68-9E3D52FFE1E1}"/>
              </a:ext>
            </a:extLst>
          </p:cNvPr>
          <p:cNvSpPr txBox="1"/>
          <p:nvPr/>
        </p:nvSpPr>
        <p:spPr>
          <a:xfrm>
            <a:off x="887896" y="768627"/>
            <a:ext cx="426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- мнемотаблиці (старша група).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CDCD17-826D-4953-8188-9A8CE5DD3A3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1338470"/>
            <a:ext cx="8176315" cy="54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0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263D4-313C-4BBF-8FC6-3CBD220A684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7" y="1009636"/>
            <a:ext cx="7858125" cy="55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175EF-6447-4689-9926-583C39CE6412}"/>
              </a:ext>
            </a:extLst>
          </p:cNvPr>
          <p:cNvSpPr txBox="1"/>
          <p:nvPr/>
        </p:nvSpPr>
        <p:spPr>
          <a:xfrm>
            <a:off x="3302360" y="363305"/>
            <a:ext cx="6573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 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Г. Шевченко «Садок вишневий коло хати»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645" y="114300"/>
            <a:ext cx="11876809" cy="789709"/>
          </a:xfrm>
        </p:spPr>
        <p:txBody>
          <a:bodyPr>
            <a:noAutofit/>
          </a:bodyPr>
          <a:lstStyle/>
          <a:p>
            <a:r>
              <a:rPr lang="uk-UA" sz="44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Мнемотехнічні прийоми</a:t>
            </a:r>
            <a:endParaRPr lang="uk-UA" sz="4400" b="1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76645" y="1491818"/>
            <a:ext cx="11319741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аналогія,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трансформація,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тлумачення,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зв'язування (колаж),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сюжет,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логічні запитання,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небилиці,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піктограми,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наочне моделювання,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мнемоквадрати, 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мнемодоріжки,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мнемотаблиці,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передача змісту відповідними рухами, 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передача змісту через гру-драматизацію (</a:t>
            </a:r>
            <a:r>
              <a:rPr lang="uk-UA" altLang="ru-RU" sz="2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інсценування</a:t>
            </a:r>
            <a:r>
              <a:rPr lang="uk-UA" alt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).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146" name="Picture 2" descr="http://alfaday.net/uploads/posts/2014-03/1395392768_3fcs792jqkgim5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6"/>
          <a:stretch/>
        </p:blipFill>
        <p:spPr bwMode="auto">
          <a:xfrm>
            <a:off x="5400096" y="754061"/>
            <a:ext cx="6600135" cy="50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29CB77-F305-4DD2-BB89-5BB44FD5ACCA}"/>
              </a:ext>
            </a:extLst>
          </p:cNvPr>
          <p:cNvSpPr txBox="1"/>
          <p:nvPr/>
        </p:nvSpPr>
        <p:spPr>
          <a:xfrm>
            <a:off x="331304" y="530086"/>
            <a:ext cx="116884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Що вдалося:</a:t>
            </a:r>
          </a:p>
          <a:p>
            <a:pPr marL="285750" indent="-285750">
              <a:buFontTx/>
              <a:buChar char="-"/>
            </a:pPr>
            <a:r>
              <a:rPr lang="uk-UA" dirty="0"/>
              <a:t>за допомогою прийомів мнемотехніки діти добре запам’ятовують вірші;</a:t>
            </a:r>
          </a:p>
          <a:p>
            <a:pPr marL="285750" indent="-285750">
              <a:buFontTx/>
              <a:buChar char="-"/>
            </a:pPr>
            <a:r>
              <a:rPr lang="uk-UA" dirty="0"/>
              <a:t>вдається переказувати знайомі казки за допомогою мнемотаблиць;</a:t>
            </a:r>
          </a:p>
          <a:p>
            <a:pPr marL="285750" indent="-285750">
              <a:buFontTx/>
              <a:buChar char="-"/>
            </a:pPr>
            <a:r>
              <a:rPr lang="uk-UA" dirty="0"/>
              <a:t>добре розвивається зв’яне мовлення дітей;</a:t>
            </a:r>
          </a:p>
          <a:p>
            <a:pPr marL="285750" indent="-285750">
              <a:buFontTx/>
              <a:buChar char="-"/>
            </a:pPr>
            <a:r>
              <a:rPr lang="uk-UA" dirty="0"/>
              <a:t>краще будують поширені речення;</a:t>
            </a:r>
          </a:p>
          <a:p>
            <a:pPr marL="285750" indent="-285750">
              <a:buFontTx/>
              <a:buChar char="-"/>
            </a:pPr>
            <a:r>
              <a:rPr lang="uk-UA" dirty="0"/>
              <a:t>розвивається увага, пам’ять, уява, образне мислення;</a:t>
            </a:r>
          </a:p>
          <a:p>
            <a:pPr marL="285750" indent="-285750">
              <a:buFontTx/>
              <a:buChar char="-"/>
            </a:pPr>
            <a:r>
              <a:rPr lang="uk-UA" dirty="0"/>
              <a:t>збагачується словниковий запас дітей.</a:t>
            </a:r>
          </a:p>
          <a:p>
            <a:endParaRPr lang="uk-UA" dirty="0"/>
          </a:p>
          <a:p>
            <a:r>
              <a:rPr lang="uk-UA" b="1" dirty="0"/>
              <a:t>На що треба звернути увагу:</a:t>
            </a:r>
          </a:p>
          <a:p>
            <a:pPr marL="285750" indent="-285750">
              <a:buFontTx/>
              <a:buChar char="-"/>
            </a:pPr>
            <a:r>
              <a:rPr lang="uk-UA" dirty="0"/>
              <a:t>приділяти більшу увагу роботі з методу мнемотехніки;</a:t>
            </a:r>
          </a:p>
          <a:p>
            <a:pPr marL="285750" indent="-285750">
              <a:buFontTx/>
              <a:buChar char="-"/>
            </a:pPr>
            <a:r>
              <a:rPr lang="uk-UA" dirty="0"/>
              <a:t>включати усіх учасників освітнього процесу до навчання і виховання дітей;</a:t>
            </a:r>
          </a:p>
          <a:p>
            <a:pPr marL="285750" indent="-285750">
              <a:buFontTx/>
              <a:buChar char="-"/>
            </a:pPr>
            <a:r>
              <a:rPr lang="uk-UA" dirty="0"/>
              <a:t>надавати більше інформації про прийоми роботи з мнемотаблицями, мнемоквадратами, мнемодоріжками і т.д.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r>
              <a:rPr lang="uk-UA" b="1" dirty="0"/>
              <a:t>Плани перспективи на наступний етап:</a:t>
            </a:r>
          </a:p>
          <a:p>
            <a:pPr marL="285750" indent="-285750">
              <a:buFontTx/>
              <a:buChar char="-"/>
            </a:pPr>
            <a:r>
              <a:rPr lang="uk-UA" dirty="0"/>
              <a:t>продовжувати знайомити дітей з мнемотехнікою;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uk-UA" dirty="0"/>
              <a:t>-    включати в роботу нові прийоми мнемотехніки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uk-UA" alt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аналогія, трансформація, тлумачення, зв'язування (колаж), сюжет, логічні запитання, небилиці, піктограми);</a:t>
            </a:r>
          </a:p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-    надавати більше консультацій, літератури, інформаційних джерел  усім учасникам освітнього процесу щодо методу мнемотехніки.</a:t>
            </a:r>
            <a:endParaRPr lang="uk-UA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1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9335B-F664-451E-A65E-F533EA69B5D6}"/>
              </a:ext>
            </a:extLst>
          </p:cNvPr>
          <p:cNvSpPr txBox="1"/>
          <p:nvPr/>
        </p:nvSpPr>
        <p:spPr>
          <a:xfrm>
            <a:off x="450574" y="516835"/>
            <a:ext cx="113306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Робота з батьками:</a:t>
            </a:r>
          </a:p>
          <a:p>
            <a:pPr marL="285750" indent="-285750">
              <a:buFontTx/>
              <a:buChar char="-"/>
            </a:pPr>
            <a:r>
              <a:rPr lang="uk-UA" dirty="0"/>
              <a:t>надавались консультації, онлайн-консультації про метод мнемотехніки;</a:t>
            </a:r>
          </a:p>
          <a:p>
            <a:pPr marL="285750" indent="-285750">
              <a:buFontTx/>
              <a:buChar char="-"/>
            </a:pPr>
            <a:r>
              <a:rPr lang="uk-UA" dirty="0"/>
              <a:t>проводились бесіди щодо прийомів роботи з дітьми;</a:t>
            </a:r>
          </a:p>
          <a:p>
            <a:pPr marL="285750" indent="-285750">
              <a:buFontTx/>
              <a:buChar char="-"/>
            </a:pPr>
            <a:r>
              <a:rPr lang="uk-UA" dirty="0"/>
              <a:t>надавались рекомендації батькам як можна використовувати метод мнемотехніки вдома, надавались інтернет-платформи, ресурси для використання;</a:t>
            </a:r>
          </a:p>
          <a:p>
            <a:pPr marL="285750" indent="-285750">
              <a:buFontTx/>
              <a:buChar char="-"/>
            </a:pPr>
            <a:r>
              <a:rPr lang="uk-UA" dirty="0"/>
              <a:t>скидувала приклади мнемодоріжок, мнемотаблиць для ознайомлення вдома.</a:t>
            </a:r>
          </a:p>
          <a:p>
            <a:endParaRPr lang="uk-UA" dirty="0"/>
          </a:p>
          <a:p>
            <a:r>
              <a:rPr lang="uk-UA" b="1" dirty="0"/>
              <a:t>Робота з вихователями:</a:t>
            </a: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/>
              <a:t>надавались </a:t>
            </a:r>
            <a:r>
              <a:rPr lang="uk-UA" dirty="0"/>
              <a:t>консультації, доповіді, презентації про метод мнемотехніки.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51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Дякую за увагу: 2 тыс изображений найдено в Яндекс Картинках">
            <a:extLst>
              <a:ext uri="{FF2B5EF4-FFF2-40B4-BE49-F238E27FC236}">
                <a16:creationId xmlns:a16="http://schemas.microsoft.com/office/drawing/2014/main" id="{87C7B04A-677D-4FF4-975E-5A40CAF1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30" y="526774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674753-0D9E-48C1-9E09-27E8A87EE8AE}"/>
              </a:ext>
            </a:extLst>
          </p:cNvPr>
          <p:cNvSpPr txBox="1"/>
          <p:nvPr/>
        </p:nvSpPr>
        <p:spPr>
          <a:xfrm>
            <a:off x="144966" y="528654"/>
            <a:ext cx="11942956" cy="687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теоретичного рівня, фахової майстерності та компетентності   вихователя щодо впровадження в практику роботи інноваційних технологій з розвитку зв’язного мовлення.</a:t>
            </a:r>
            <a:endParaRPr lang="uk-UA" sz="2800" dirty="0">
              <a:solidFill>
                <a:srgbClr val="1F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2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Завдання:</a:t>
            </a:r>
            <a:r>
              <a:rPr lang="uk-UA" sz="28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основні психічні процеси - пам'ять, увагу, образне мислення; вміння дітей перетворювати абстрактні символи, образи (перекодування інформації); вміння працювати за зразком, за правилами, слухати дорослого і виконувати його інструкції;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творчі здібності дітей, вміння самим складати схеми і відтворювати їх; 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зв'язне мовлення, розширення і збагачення словникового запасу дітей; 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інтерес, мотивацію до вивчення нового, невідомого в навколишньому світі.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BBF57-C8D3-40B3-9D07-7AFCF13EB618}"/>
              </a:ext>
            </a:extLst>
          </p:cNvPr>
          <p:cNvSpPr txBox="1"/>
          <p:nvPr/>
        </p:nvSpPr>
        <p:spPr>
          <a:xfrm>
            <a:off x="702365" y="675862"/>
            <a:ext cx="11290852" cy="606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Актуальність: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Мнемотехніка ефективно допомагає розв’язати різноманітні проблеми мовлення завдяки формуванню відповідних навичок, творчому підходу та створенні ситуації успіху, що є найдоцільнішою мотивацією процесів ефективного навчання.</a:t>
            </a:r>
          </a:p>
          <a:p>
            <a:pPr algn="just"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Прийоми мнемотехніки полегшують запам’ятовування дітьми нової інформації та збільшують обсяг пам’яті шляхом утворення додаткових асоціацій. </a:t>
            </a:r>
          </a:p>
          <a:p>
            <a:pPr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 методичної розробки полягає у створенні системи безпосередньо освітньої діяльності з дітьми раннього віку і дотримання принципу інтеграції, який забезпечується взаємодією всіх освітніх галузей.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При реалізації методів і прийомів мнемотехніки необхідно враховувати вікові психічні та фізичні особливості дітей. Діти стають більш самостійними. Продовжує розвиватися предметна діяльність, ділове співробітництво дитини і дорослого; удосконалюються сприйняття, мова, початкові форми довільної поведінки, гра, наочно-дієве мислення, вкінці року з'являються основи наочно-образного мислення. Розвиток предметної діяльності пов'язано із засвоєнням культурних способів дії з різними предметами. У ході спільної з дорослими предметної діяльності продовжує розвиватися розуміння мови. Слово відокремлюється від ситуації і набуває самостійного значення. Діти продовжують засвоювати назви оточуючих предметів, вчяться виконувати словесні прохання дорослих, орієнтуючись в межах найближчого оточення. Удосконалюється регуляція поведінки в результаті звернення дорослих до дитини, який починає розуміти не тільки інструкцію, але і розповідь дорослих. Швидко розвивається активна  мова дітей. Діти легко заражаються емоційним станом однолітків.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9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519545"/>
            <a:ext cx="12192000" cy="2454356"/>
          </a:xfrm>
        </p:spPr>
        <p:txBody>
          <a:bodyPr>
            <a:normAutofit/>
          </a:bodyPr>
          <a:lstStyle/>
          <a:p>
            <a:r>
              <a:rPr lang="uk-UA" sz="4800" b="1" cap="all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Мнемотехніка</a:t>
            </a:r>
            <a:r>
              <a:rPr lang="uk-UA" sz="4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 В ОСВІТІ–</a:t>
            </a:r>
            <a:r>
              <a:rPr lang="uk-UA" sz="4800" b="1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  <a:br>
              <a:rPr lang="uk-UA" sz="4800" b="1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</a:br>
            <a:r>
              <a:rPr lang="uk-UA" sz="4000" b="1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це нова освітня технологія, що допомагає кожній дитині комфортно та легко здобувати знання у будь-якому віці. </a:t>
            </a:r>
            <a:endParaRPr lang="uk-UA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 descr="http://english4kids.russianblogger.ru/wp-content/uploads/2014/02/header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95255"/>
            <a:ext cx="12232095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8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9654" y="93519"/>
            <a:ext cx="7502235" cy="6764482"/>
          </a:xfrm>
        </p:spPr>
        <p:txBody>
          <a:bodyPr>
            <a:noAutofit/>
          </a:bodyPr>
          <a:lstStyle/>
          <a:p>
            <a:r>
              <a:rPr lang="uk-UA" sz="48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Мнемотехнічні прийоми особливо важливі  для дошкільнят, так як розумові завдання вирішуються з переважною роллю зовнішніх засобів, наочний матеріал </a:t>
            </a:r>
            <a:br>
              <a:rPr lang="uk-UA" sz="48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4800" b="1" dirty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засвоюється краще вербального.</a:t>
            </a:r>
            <a:endParaRPr lang="uk-UA" sz="4800" b="1" dirty="0">
              <a:ln>
                <a:solidFill>
                  <a:srgbClr val="000099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Рисунок 5" descr="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5699" y="0"/>
            <a:ext cx="4897032" cy="68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645" y="114300"/>
            <a:ext cx="11876809" cy="789709"/>
          </a:xfrm>
        </p:spPr>
        <p:txBody>
          <a:bodyPr>
            <a:noAutofit/>
          </a:bodyPr>
          <a:lstStyle/>
          <a:p>
            <a:r>
              <a:rPr lang="uk-UA" sz="2800" b="1" cap="all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За допомогою мнемотехніки добре розвивається мовлення дітей</a:t>
            </a:r>
            <a:endParaRPr lang="uk-UA" sz="2800" b="1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642134"/>
            <a:ext cx="12053453" cy="254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CC3399"/>
              </a:buClr>
            </a:pPr>
            <a:r>
              <a: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Відповідно до програмних вимог, молодші  дошкільники  складають  розповідь  за  запитаннями  вихователя, відповіді  їх  прості,  короткі.</a:t>
            </a:r>
          </a:p>
          <a:p>
            <a:pPr algn="l">
              <a:buClr>
                <a:srgbClr val="CC3399"/>
              </a:buClr>
            </a:pPr>
            <a:r>
              <a: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pPr marL="342900" indent="-342900" algn="l">
              <a:buClr>
                <a:srgbClr val="CC3399"/>
              </a:buClr>
              <a:buFont typeface="Wingdings" panose="05000000000000000000" pitchFamily="2" charset="2"/>
              <a:buChar char=""/>
            </a:pPr>
            <a:r>
              <a: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При системному використанні  мнемотехнічних  прийомів  дає змогу дітям переказувати текст повними поширеними реченнями, вільно, без допомоги вихователя, без хвилювання, впевнено.</a:t>
            </a:r>
          </a:p>
        </p:txBody>
      </p:sp>
      <p:pic>
        <p:nvPicPr>
          <p:cNvPr id="5122" name="Picture 2" descr="http://joycenter.az/images/sampledata/kids_re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64" y="3356264"/>
            <a:ext cx="5844889" cy="3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3166534"/>
            <a:ext cx="7239000" cy="3140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>
                <a:srgbClr val="CC3399"/>
              </a:buClr>
            </a:pP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buClr>
                <a:srgbClr val="CC3399"/>
              </a:buClr>
              <a:buFont typeface="Wingdings" panose="05000000000000000000" pitchFamily="2" charset="2"/>
              <a:buChar char=""/>
            </a:pPr>
            <a:r>
              <a:rPr lang="uk-UA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Збагачення с</a:t>
            </a:r>
            <a:r>
              <a:rPr lang="ru-RU" sz="28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ловника</a:t>
            </a:r>
            <a:r>
              <a:rPr lang="ru-RU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Clr>
                <a:srgbClr val="CC3399"/>
              </a:buClr>
              <a:buFont typeface="Wingdings" panose="05000000000000000000" pitchFamily="2" charset="2"/>
              <a:buChar char=""/>
            </a:pPr>
            <a:r>
              <a:rPr lang="uk-UA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Навчання переказу;</a:t>
            </a:r>
          </a:p>
          <a:p>
            <a:pPr marL="342900" indent="-342900" algn="l">
              <a:lnSpc>
                <a:spcPct val="150000"/>
              </a:lnSpc>
              <a:buClr>
                <a:srgbClr val="CC3399"/>
              </a:buClr>
              <a:buFont typeface="Wingdings" panose="05000000000000000000" pitchFamily="2" charset="2"/>
              <a:buChar char=""/>
            </a:pPr>
            <a:r>
              <a:rPr lang="uk-UA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Придумування розповіді;</a:t>
            </a:r>
          </a:p>
          <a:p>
            <a:pPr marL="342900" indent="-342900" algn="l">
              <a:lnSpc>
                <a:spcPct val="150000"/>
              </a:lnSpc>
              <a:buClr>
                <a:srgbClr val="CC3399"/>
              </a:buClr>
              <a:buFont typeface="Wingdings" panose="05000000000000000000" pitchFamily="2" charset="2"/>
              <a:buChar char=""/>
            </a:pPr>
            <a:r>
              <a:rPr lang="uk-UA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Розучування вірша;</a:t>
            </a:r>
          </a:p>
          <a:p>
            <a:pPr marL="342900" indent="-342900" algn="l">
              <a:lnSpc>
                <a:spcPct val="150000"/>
              </a:lnSpc>
              <a:buClr>
                <a:srgbClr val="CC3399"/>
              </a:buClr>
              <a:buFont typeface="Wingdings" panose="05000000000000000000" pitchFamily="2" charset="2"/>
              <a:buChar char=""/>
            </a:pPr>
            <a:r>
              <a:rPr lang="uk-UA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anose="02040502050405020303" pitchFamily="18" charset="0"/>
              </a:rPr>
              <a:t>Відгадування загадок…</a:t>
            </a:r>
            <a:endParaRPr lang="ru-RU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0132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85E504-8F12-4ADC-AF90-C7D722C744C8}"/>
              </a:ext>
            </a:extLst>
          </p:cNvPr>
          <p:cNvSpPr txBox="1"/>
          <p:nvPr/>
        </p:nvSpPr>
        <p:spPr>
          <a:xfrm>
            <a:off x="516834" y="282233"/>
            <a:ext cx="55791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В роботі з дітьми використовую такі методи мнемотехніки: 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мнемоквадрати (молодша група);</a:t>
            </a:r>
          </a:p>
          <a:p>
            <a:endParaRPr lang="uk-UA" sz="2400" dirty="0"/>
          </a:p>
          <a:p>
            <a:endParaRPr lang="ru-RU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D6812F4-4BCB-4530-9F13-02D4030D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4440" y="609600"/>
            <a:ext cx="2295524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Похожее изображение">
            <a:extLst>
              <a:ext uri="{FF2B5EF4-FFF2-40B4-BE49-F238E27FC236}">
                <a16:creationId xmlns:a16="http://schemas.microsoft.com/office/drawing/2014/main" id="{A15BB232-D271-433A-BD78-510F0800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874" y="609600"/>
            <a:ext cx="2678691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3" descr="Похожее изображение">
            <a:extLst>
              <a:ext uri="{FF2B5EF4-FFF2-40B4-BE49-F238E27FC236}">
                <a16:creationId xmlns:a16="http://schemas.microsoft.com/office/drawing/2014/main" id="{E40A87BF-8B04-4CE1-A788-8C9BF824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874" y="3028564"/>
            <a:ext cx="2661899" cy="2623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1" descr="Похожее изображение">
            <a:extLst>
              <a:ext uri="{FF2B5EF4-FFF2-40B4-BE49-F238E27FC236}">
                <a16:creationId xmlns:a16="http://schemas.microsoft.com/office/drawing/2014/main" id="{E87E3A33-DBD9-4250-A2A9-1F289F6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4440" y="3028564"/>
            <a:ext cx="2295525" cy="2623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Похожее изображение">
            <a:extLst>
              <a:ext uri="{FF2B5EF4-FFF2-40B4-BE49-F238E27FC236}">
                <a16:creationId xmlns:a16="http://schemas.microsoft.com/office/drawing/2014/main" id="{8D5508DF-374D-4A16-9532-5AD51CEA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8235" y="2517124"/>
            <a:ext cx="2362200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01E7D-8619-463E-B77E-E0A14AFEA8BD}"/>
              </a:ext>
            </a:extLst>
          </p:cNvPr>
          <p:cNvSpPr txBox="1"/>
          <p:nvPr/>
        </p:nvSpPr>
        <p:spPr>
          <a:xfrm>
            <a:off x="503583" y="5652437"/>
            <a:ext cx="1696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Миємо руки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Похожее изображение">
            <a:extLst>
              <a:ext uri="{FF2B5EF4-FFF2-40B4-BE49-F238E27FC236}">
                <a16:creationId xmlns:a16="http://schemas.microsoft.com/office/drawing/2014/main" id="{645F7452-B8F7-452B-9925-B8DEBD6C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9562" y="2517123"/>
            <a:ext cx="2300288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E2FD15-60F8-47FB-BD2A-F97A68F08BBE}"/>
              </a:ext>
            </a:extLst>
          </p:cNvPr>
          <p:cNvSpPr txBox="1"/>
          <p:nvPr/>
        </p:nvSpPr>
        <p:spPr>
          <a:xfrm>
            <a:off x="3205671" y="5659448"/>
            <a:ext cx="1948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Одягаємо сукню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FE3F0-1AD1-483F-9AD3-8EDC12ABF37C}"/>
              </a:ext>
            </a:extLst>
          </p:cNvPr>
          <p:cNvSpPr txBox="1"/>
          <p:nvPr/>
        </p:nvSpPr>
        <p:spPr>
          <a:xfrm>
            <a:off x="1431235" y="887896"/>
            <a:ext cx="454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- </a:t>
            </a:r>
            <a:r>
              <a:rPr lang="uk-UA" sz="2400" dirty="0"/>
              <a:t>мнемодоріжки (середня група); </a:t>
            </a:r>
            <a:endParaRPr lang="ru-RU" sz="2400" dirty="0"/>
          </a:p>
        </p:txBody>
      </p:sp>
      <p:grpSp>
        <p:nvGrpSpPr>
          <p:cNvPr id="3" name="Группа 1">
            <a:extLst>
              <a:ext uri="{FF2B5EF4-FFF2-40B4-BE49-F238E27FC236}">
                <a16:creationId xmlns:a16="http://schemas.microsoft.com/office/drawing/2014/main" id="{E8863EC6-D430-4E95-8460-5043AE11E248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457601"/>
            <a:ext cx="10120520" cy="2381250"/>
            <a:chOff x="971600" y="1598847"/>
            <a:chExt cx="7081019" cy="2381250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A595831A-4927-4BA6-A852-F72883BE7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1600" y="1856022"/>
              <a:ext cx="2152650" cy="21240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2" descr="Похожее изображение">
              <a:extLst>
                <a:ext uri="{FF2B5EF4-FFF2-40B4-BE49-F238E27FC236}">
                  <a16:creationId xmlns:a16="http://schemas.microsoft.com/office/drawing/2014/main" id="{D497F168-2F5B-473B-8AD2-21888FBE0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t="53111" r="65428" b="10612"/>
            <a:stretch>
              <a:fillRect/>
            </a:stretch>
          </p:blipFill>
          <p:spPr bwMode="auto">
            <a:xfrm>
              <a:off x="3419872" y="1856829"/>
              <a:ext cx="1782306" cy="212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Похожее изображение">
              <a:extLst>
                <a:ext uri="{FF2B5EF4-FFF2-40B4-BE49-F238E27FC236}">
                  <a16:creationId xmlns:a16="http://schemas.microsoft.com/office/drawing/2014/main" id="{BB223352-7501-47B3-9FD3-7F511F0E3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598847"/>
              <a:ext cx="2976563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1">
            <a:extLst>
              <a:ext uri="{FF2B5EF4-FFF2-40B4-BE49-F238E27FC236}">
                <a16:creationId xmlns:a16="http://schemas.microsoft.com/office/drawing/2014/main" id="{E826C62D-0BAA-4271-94A2-28953DC289F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428849"/>
            <a:ext cx="10120520" cy="1943100"/>
            <a:chOff x="1043608" y="1112441"/>
            <a:chExt cx="7018703" cy="1942028"/>
          </a:xfrm>
        </p:grpSpPr>
        <p:pic>
          <p:nvPicPr>
            <p:cNvPr id="8" name="Picture 2" descr="Картинки по запросу осеннее дерево">
              <a:extLst>
                <a:ext uri="{FF2B5EF4-FFF2-40B4-BE49-F238E27FC236}">
                  <a16:creationId xmlns:a16="http://schemas.microsoft.com/office/drawing/2014/main" id="{93FE3D59-4552-4D80-81BB-1FA1FAE0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112441"/>
              <a:ext cx="1809402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Похожее изображение">
              <a:extLst>
                <a:ext uri="{FF2B5EF4-FFF2-40B4-BE49-F238E27FC236}">
                  <a16:creationId xmlns:a16="http://schemas.microsoft.com/office/drawing/2014/main" id="{2FD196BB-6F3B-4088-853A-0473A75BF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120125"/>
              <a:ext cx="1934344" cy="193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Похожее изображение">
              <a:extLst>
                <a:ext uri="{FF2B5EF4-FFF2-40B4-BE49-F238E27FC236}">
                  <a16:creationId xmlns:a16="http://schemas.microsoft.com/office/drawing/2014/main" id="{A577673F-8370-4179-9EBD-0AA19A616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18"/>
            <a:stretch>
              <a:fillRect/>
            </a:stretch>
          </p:blipFill>
          <p:spPr bwMode="auto">
            <a:xfrm flipH="1">
              <a:off x="5436096" y="1233642"/>
              <a:ext cx="2626215" cy="170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6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81B5698-E690-48AC-A0FC-3439661CA0ED}"/>
              </a:ext>
            </a:extLst>
          </p:cNvPr>
          <p:cNvGrpSpPr>
            <a:grpSpLocks/>
          </p:cNvGrpSpPr>
          <p:nvPr/>
        </p:nvGrpSpPr>
        <p:grpSpPr bwMode="auto">
          <a:xfrm>
            <a:off x="1066799" y="0"/>
            <a:ext cx="9959009" cy="3003481"/>
            <a:chOff x="1115616" y="1759273"/>
            <a:chExt cx="7594241" cy="2808312"/>
          </a:xfrm>
        </p:grpSpPr>
        <p:pic>
          <p:nvPicPr>
            <p:cNvPr id="3" name="Picture 2" descr="Похожее изображение">
              <a:extLst>
                <a:ext uri="{FF2B5EF4-FFF2-40B4-BE49-F238E27FC236}">
                  <a16:creationId xmlns:a16="http://schemas.microsoft.com/office/drawing/2014/main" id="{DDA9CDCD-5A4B-418F-B490-C7B144D61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7"/>
            <a:stretch>
              <a:fillRect/>
            </a:stretch>
          </p:blipFill>
          <p:spPr bwMode="auto">
            <a:xfrm>
              <a:off x="1115616" y="1759273"/>
              <a:ext cx="1356556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Похожее изображение">
              <a:extLst>
                <a:ext uri="{FF2B5EF4-FFF2-40B4-BE49-F238E27FC236}">
                  <a16:creationId xmlns:a16="http://schemas.microsoft.com/office/drawing/2014/main" id="{073FC00C-77E8-4AE1-8041-1BCA63F6B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745921"/>
              <a:ext cx="1322957" cy="182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Похожее изображение">
              <a:extLst>
                <a:ext uri="{FF2B5EF4-FFF2-40B4-BE49-F238E27FC236}">
                  <a16:creationId xmlns:a16="http://schemas.microsoft.com/office/drawing/2014/main" id="{B73954F3-AFCF-4F46-891A-575281C99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26" y="2983606"/>
              <a:ext cx="3879131" cy="15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1">
            <a:extLst>
              <a:ext uri="{FF2B5EF4-FFF2-40B4-BE49-F238E27FC236}">
                <a16:creationId xmlns:a16="http://schemas.microsoft.com/office/drawing/2014/main" id="{C829737D-ECF5-4395-8746-B10CCF7B20A7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03481"/>
            <a:ext cx="10403991" cy="3311525"/>
            <a:chOff x="899592" y="1772816"/>
            <a:chExt cx="7762001" cy="3312368"/>
          </a:xfrm>
        </p:grpSpPr>
        <p:pic>
          <p:nvPicPr>
            <p:cNvPr id="7" name="Picture 2" descr="Картинки по запросу девочка">
              <a:extLst>
                <a:ext uri="{FF2B5EF4-FFF2-40B4-BE49-F238E27FC236}">
                  <a16:creationId xmlns:a16="http://schemas.microsoft.com/office/drawing/2014/main" id="{C2A80816-582A-4736-A0A0-4E8716E7D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96"/>
            <a:stretch>
              <a:fillRect/>
            </a:stretch>
          </p:blipFill>
          <p:spPr bwMode="auto">
            <a:xfrm flipH="1">
              <a:off x="899592" y="1772816"/>
              <a:ext cx="1637232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Картинки по запросу мячик png">
              <a:extLst>
                <a:ext uri="{FF2B5EF4-FFF2-40B4-BE49-F238E27FC236}">
                  <a16:creationId xmlns:a16="http://schemas.microsoft.com/office/drawing/2014/main" id="{4973F71F-4102-435E-BB98-EA267DAE8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982" y="3277052"/>
              <a:ext cx="1795556" cy="179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Похожее изображение">
              <a:extLst>
                <a:ext uri="{FF2B5EF4-FFF2-40B4-BE49-F238E27FC236}">
                  <a16:creationId xmlns:a16="http://schemas.microsoft.com/office/drawing/2014/main" id="{2CD95568-E115-4A9C-9ABE-763CFB363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519149"/>
              <a:ext cx="3369513" cy="255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775</Words>
  <Application>Microsoft Office PowerPoint</Application>
  <PresentationFormat>Широкоэкранный</PresentationFormat>
  <Paragraphs>78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«Мнемотехніка –  технологія ефективного засвоєння інформації в умовах сучасної освіти»</vt:lpstr>
      <vt:lpstr>Презентация PowerPoint</vt:lpstr>
      <vt:lpstr>Презентация PowerPoint</vt:lpstr>
      <vt:lpstr>Мнемотехніка В ОСВІТІ–  це нова освітня технологія, що допомагає кожній дитині комфортно та легко здобувати знання у будь-якому віці. </vt:lpstr>
      <vt:lpstr>Мнемотехнічні прийоми особливо важливі  для дошкільнят, так як розумові завдання вирішуються з переважною роллю зовнішніх засобів, наочний матеріал  засвоюється краще вербального.</vt:lpstr>
      <vt:lpstr>За допомогою мнемотехніки добре розвивається мовлення дітей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Мнемотехнічні прийоми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Sanya</dc:creator>
  <cp:lastModifiedBy>PC</cp:lastModifiedBy>
  <cp:revision>34</cp:revision>
  <cp:lastPrinted>2014-11-13T11:01:22Z</cp:lastPrinted>
  <dcterms:created xsi:type="dcterms:W3CDTF">2014-11-12T20:38:49Z</dcterms:created>
  <dcterms:modified xsi:type="dcterms:W3CDTF">2024-03-25T16:46:21Z</dcterms:modified>
</cp:coreProperties>
</file>